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30"/>
  </p:notesMasterIdLst>
  <p:sldIdLst>
    <p:sldId id="582" r:id="rId2"/>
    <p:sldId id="531" r:id="rId3"/>
    <p:sldId id="532" r:id="rId4"/>
    <p:sldId id="585" r:id="rId5"/>
    <p:sldId id="574" r:id="rId6"/>
    <p:sldId id="340" r:id="rId7"/>
    <p:sldId id="575" r:id="rId8"/>
    <p:sldId id="576" r:id="rId9"/>
    <p:sldId id="580" r:id="rId10"/>
    <p:sldId id="579" r:id="rId11"/>
    <p:sldId id="577" r:id="rId12"/>
    <p:sldId id="573" r:id="rId13"/>
    <p:sldId id="578" r:id="rId14"/>
    <p:sldId id="583" r:id="rId15"/>
    <p:sldId id="341" r:id="rId16"/>
    <p:sldId id="584" r:id="rId17"/>
    <p:sldId id="673" r:id="rId18"/>
    <p:sldId id="442" r:id="rId19"/>
    <p:sldId id="265" r:id="rId20"/>
    <p:sldId id="258" r:id="rId21"/>
    <p:sldId id="259" r:id="rId22"/>
    <p:sldId id="267" r:id="rId23"/>
    <p:sldId id="485" r:id="rId24"/>
    <p:sldId id="486" r:id="rId25"/>
    <p:sldId id="263" r:id="rId26"/>
    <p:sldId id="626" r:id="rId27"/>
    <p:sldId id="627" r:id="rId28"/>
    <p:sldId id="271" r:id="rId29"/>
    <p:sldId id="272" r:id="rId30"/>
    <p:sldId id="274" r:id="rId31"/>
    <p:sldId id="276" r:id="rId32"/>
    <p:sldId id="277" r:id="rId33"/>
    <p:sldId id="278" r:id="rId34"/>
    <p:sldId id="445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446" r:id="rId48"/>
    <p:sldId id="587" r:id="rId49"/>
    <p:sldId id="535" r:id="rId50"/>
    <p:sldId id="537" r:id="rId51"/>
    <p:sldId id="533" r:id="rId52"/>
    <p:sldId id="302" r:id="rId53"/>
    <p:sldId id="629" r:id="rId54"/>
    <p:sldId id="305" r:id="rId55"/>
    <p:sldId id="336" r:id="rId56"/>
    <p:sldId id="679" r:id="rId57"/>
    <p:sldId id="680" r:id="rId58"/>
    <p:sldId id="683" r:id="rId59"/>
    <p:sldId id="681" r:id="rId60"/>
    <p:sldId id="682" r:id="rId61"/>
    <p:sldId id="684" r:id="rId62"/>
    <p:sldId id="311" r:id="rId63"/>
    <p:sldId id="312" r:id="rId64"/>
    <p:sldId id="319" r:id="rId65"/>
    <p:sldId id="320" r:id="rId66"/>
    <p:sldId id="455" r:id="rId67"/>
    <p:sldId id="456" r:id="rId68"/>
    <p:sldId id="542" r:id="rId69"/>
    <p:sldId id="545" r:id="rId70"/>
    <p:sldId id="546" r:id="rId71"/>
    <p:sldId id="547" r:id="rId72"/>
    <p:sldId id="567" r:id="rId73"/>
    <p:sldId id="548" r:id="rId74"/>
    <p:sldId id="632" r:id="rId75"/>
    <p:sldId id="697" r:id="rId76"/>
    <p:sldId id="568" r:id="rId77"/>
    <p:sldId id="549" r:id="rId78"/>
    <p:sldId id="550" r:id="rId79"/>
    <p:sldId id="473" r:id="rId80"/>
    <p:sldId id="463" r:id="rId81"/>
    <p:sldId id="475" r:id="rId82"/>
    <p:sldId id="476" r:id="rId83"/>
    <p:sldId id="477" r:id="rId84"/>
    <p:sldId id="479" r:id="rId85"/>
    <p:sldId id="553" r:id="rId86"/>
    <p:sldId id="554" r:id="rId87"/>
    <p:sldId id="634" r:id="rId88"/>
    <p:sldId id="635" r:id="rId89"/>
    <p:sldId id="481" r:id="rId90"/>
    <p:sldId id="482" r:id="rId91"/>
    <p:sldId id="489" r:id="rId92"/>
    <p:sldId id="640" r:id="rId93"/>
    <p:sldId id="597" r:id="rId94"/>
    <p:sldId id="637" r:id="rId95"/>
    <p:sldId id="588" r:id="rId96"/>
    <p:sldId id="695" r:id="rId97"/>
    <p:sldId id="696" r:id="rId98"/>
    <p:sldId id="685" r:id="rId99"/>
    <p:sldId id="686" r:id="rId100"/>
    <p:sldId id="687" r:id="rId101"/>
    <p:sldId id="688" r:id="rId102"/>
    <p:sldId id="689" r:id="rId103"/>
    <p:sldId id="690" r:id="rId104"/>
    <p:sldId id="691" r:id="rId105"/>
    <p:sldId id="692" r:id="rId106"/>
    <p:sldId id="693" r:id="rId107"/>
    <p:sldId id="600" r:id="rId108"/>
    <p:sldId id="602" r:id="rId109"/>
    <p:sldId id="601" r:id="rId110"/>
    <p:sldId id="674" r:id="rId111"/>
    <p:sldId id="598" r:id="rId112"/>
    <p:sldId id="363" r:id="rId113"/>
    <p:sldId id="512" r:id="rId114"/>
    <p:sldId id="513" r:id="rId115"/>
    <p:sldId id="514" r:id="rId116"/>
    <p:sldId id="492" r:id="rId117"/>
    <p:sldId id="606" r:id="rId118"/>
    <p:sldId id="607" r:id="rId119"/>
    <p:sldId id="608" r:id="rId120"/>
    <p:sldId id="609" r:id="rId121"/>
    <p:sldId id="610" r:id="rId122"/>
    <p:sldId id="611" r:id="rId123"/>
    <p:sldId id="615" r:id="rId124"/>
    <p:sldId id="493" r:id="rId125"/>
    <p:sldId id="659" r:id="rId126"/>
    <p:sldId id="694" r:id="rId127"/>
    <p:sldId id="497" r:id="rId128"/>
    <p:sldId id="498" r:id="rId1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29" autoAdjust="0"/>
    <p:restoredTop sz="96078" autoAdjust="0"/>
  </p:normalViewPr>
  <p:slideViewPr>
    <p:cSldViewPr>
      <p:cViewPr varScale="1">
        <p:scale>
          <a:sx n="67" d="100"/>
          <a:sy n="67" d="100"/>
        </p:scale>
        <p:origin x="126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2377217B-6FB5-4573-B629-AE010AB600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0240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ABF8F2-CAA9-4083-B6C7-B098A50786AE}" type="slidenum">
              <a:rPr lang="en-US" altLang="en-US" b="0"/>
              <a:pPr eaLnBrk="1" hangingPunct="1"/>
              <a:t>1</a:t>
            </a:fld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39752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81DB59-46ED-47BF-A9E5-B84150E65743}" type="slidenum">
              <a:rPr lang="en-US" altLang="en-US" b="0"/>
              <a:pPr eaLnBrk="1" hangingPunct="1"/>
              <a:t>11</a:t>
            </a:fld>
            <a:endParaRPr lang="en-US" altLang="en-US" b="0"/>
          </a:p>
        </p:txBody>
      </p:sp>
      <p:sp>
        <p:nvSpPr>
          <p:cNvPr id="1669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1771754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D1D6C1-42F8-44EA-BF09-CE43F7C9444A}" type="slidenum">
              <a:rPr lang="en-US" altLang="en-US" b="0"/>
              <a:pPr eaLnBrk="1" hangingPunct="1"/>
              <a:t>12</a:t>
            </a:fld>
            <a:endParaRPr lang="en-US" altLang="en-US" b="0"/>
          </a:p>
        </p:txBody>
      </p:sp>
      <p:sp>
        <p:nvSpPr>
          <p:cNvPr id="1679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421297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AF602C-DA35-45F1-A3ED-8CAF41490AFA}" type="slidenum">
              <a:rPr lang="en-US" altLang="en-US" b="0"/>
              <a:pPr eaLnBrk="1" hangingPunct="1"/>
              <a:t>19</a:t>
            </a:fld>
            <a:endParaRPr lang="en-US" altLang="en-US" b="0"/>
          </a:p>
        </p:txBody>
      </p:sp>
      <p:sp>
        <p:nvSpPr>
          <p:cNvPr id="1689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Crowded slide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Organism of life….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</a:p>
        </p:txBody>
      </p:sp>
    </p:spTree>
    <p:extLst>
      <p:ext uri="{BB962C8B-B14F-4D97-AF65-F5344CB8AC3E}">
        <p14:creationId xmlns:p14="http://schemas.microsoft.com/office/powerpoint/2010/main" val="3409988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64E1DA-9C2F-42D9-86D3-10A92BD4C189}" type="slidenum">
              <a:rPr lang="en-US" altLang="en-US" b="0"/>
              <a:pPr eaLnBrk="1" hangingPunct="1"/>
              <a:t>22</a:t>
            </a:fld>
            <a:endParaRPr lang="en-US" altLang="en-US" b="0"/>
          </a:p>
        </p:txBody>
      </p:sp>
      <p:sp>
        <p:nvSpPr>
          <p:cNvPr id="1699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Reverse sides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Delete continues</a:t>
            </a:r>
          </a:p>
        </p:txBody>
      </p:sp>
    </p:spTree>
    <p:extLst>
      <p:ext uri="{BB962C8B-B14F-4D97-AF65-F5344CB8AC3E}">
        <p14:creationId xmlns:p14="http://schemas.microsoft.com/office/powerpoint/2010/main" val="109066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B0EE48A-260C-43BE-A506-F0CB828E5EF0}" type="slidenum">
              <a:rPr lang="en-US" altLang="en-US" b="0"/>
              <a:pPr eaLnBrk="1" hangingPunct="1"/>
              <a:t>26</a:t>
            </a:fld>
            <a:endParaRPr lang="en-US" altLang="en-US" b="0"/>
          </a:p>
        </p:txBody>
      </p:sp>
      <p:sp>
        <p:nvSpPr>
          <p:cNvPr id="1710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4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422821-C5C3-4E5B-90D6-B3A5FD883AA8}" type="slidenum">
              <a:rPr lang="en-US" altLang="en-US" b="0"/>
              <a:pPr eaLnBrk="1" hangingPunct="1"/>
              <a:t>27</a:t>
            </a:fld>
            <a:endParaRPr lang="en-US" altLang="en-US" b="0"/>
          </a:p>
        </p:txBody>
      </p:sp>
      <p:sp>
        <p:nvSpPr>
          <p:cNvPr id="1720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274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D36AC6-C83F-4D2B-AF4A-FE062E57B95A}" type="slidenum">
              <a:rPr lang="en-US" altLang="en-US" b="0"/>
              <a:pPr eaLnBrk="1" hangingPunct="1"/>
              <a:t>33</a:t>
            </a:fld>
            <a:endParaRPr lang="en-US" altLang="en-US" b="0"/>
          </a:p>
        </p:txBody>
      </p:sp>
      <p:sp>
        <p:nvSpPr>
          <p:cNvPr id="1730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4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F9A101-38F2-4764-B27C-4BA38F01E951}" type="slidenum">
              <a:rPr lang="en-US" altLang="en-US" b="0"/>
              <a:pPr eaLnBrk="1" hangingPunct="1"/>
              <a:t>34</a:t>
            </a:fld>
            <a:endParaRPr lang="en-US" altLang="en-US" b="0"/>
          </a:p>
        </p:txBody>
      </p:sp>
      <p:sp>
        <p:nvSpPr>
          <p:cNvPr id="1740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352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9428C1-C23F-4F13-AEFA-FA53D110E58B}" type="slidenum">
              <a:rPr lang="en-US" altLang="en-US" b="0"/>
              <a:pPr eaLnBrk="1" hangingPunct="1"/>
              <a:t>48</a:t>
            </a:fld>
            <a:endParaRPr lang="en-US" altLang="en-US" b="0"/>
          </a:p>
        </p:txBody>
      </p:sp>
      <p:sp>
        <p:nvSpPr>
          <p:cNvPr id="1751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72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D4FD28-3409-44B0-99FE-D5D0256BC3B6}" type="slidenum">
              <a:rPr lang="en-US" altLang="en-US" b="0"/>
              <a:pPr eaLnBrk="1" hangingPunct="1"/>
              <a:t>49</a:t>
            </a:fld>
            <a:endParaRPr lang="en-US" altLang="en-US" b="0"/>
          </a:p>
        </p:txBody>
      </p:sp>
      <p:sp>
        <p:nvSpPr>
          <p:cNvPr id="1761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44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87FDDED-7BE3-4C6F-83F6-8C6B7F1EF072}" type="slidenum">
              <a:rPr lang="en-US" altLang="en-US" b="0"/>
              <a:pPr eaLnBrk="1" hangingPunct="1"/>
              <a:t>2</a:t>
            </a:fld>
            <a:endParaRPr lang="en-US" altLang="en-US" b="0"/>
          </a:p>
        </p:txBody>
      </p:sp>
      <p:sp>
        <p:nvSpPr>
          <p:cNvPr id="1587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14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015665-6C19-40DA-B4FC-16627F2A127D}" type="slidenum">
              <a:rPr lang="en-US" altLang="en-US" b="0"/>
              <a:pPr eaLnBrk="1" hangingPunct="1"/>
              <a:t>51</a:t>
            </a:fld>
            <a:endParaRPr lang="en-US" altLang="en-US" b="0"/>
          </a:p>
        </p:txBody>
      </p:sp>
      <p:sp>
        <p:nvSpPr>
          <p:cNvPr id="1771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0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EEB5BF-1016-460C-BD43-F2FEC3A3A690}" type="slidenum">
              <a:rPr lang="en-US" altLang="en-US" b="0"/>
              <a:pPr eaLnBrk="1" hangingPunct="1"/>
              <a:t>54</a:t>
            </a:fld>
            <a:endParaRPr lang="en-US" altLang="en-US" b="0"/>
          </a:p>
        </p:txBody>
      </p:sp>
      <p:sp>
        <p:nvSpPr>
          <p:cNvPr id="1781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688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61FA3D-05F3-4067-ACEF-B7509F04B0D6}" type="slidenum">
              <a:rPr lang="en-US" altLang="en-US" b="0"/>
              <a:pPr eaLnBrk="1" hangingPunct="1"/>
              <a:t>64</a:t>
            </a:fld>
            <a:endParaRPr lang="en-US" altLang="en-US" b="0"/>
          </a:p>
        </p:txBody>
      </p:sp>
      <p:sp>
        <p:nvSpPr>
          <p:cNvPr id="1792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1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A96DF7-F8F4-47FC-82F2-D5B67CCC4B07}" type="slidenum">
              <a:rPr lang="en-US" altLang="en-US" b="0"/>
              <a:pPr eaLnBrk="1" hangingPunct="1"/>
              <a:t>65</a:t>
            </a:fld>
            <a:endParaRPr lang="en-US" altLang="en-US" b="0"/>
          </a:p>
        </p:txBody>
      </p:sp>
      <p:sp>
        <p:nvSpPr>
          <p:cNvPr id="1802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2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677FBA-1296-4DF9-9A77-6A67A7BA7B22}" type="slidenum">
              <a:rPr lang="en-US" altLang="en-US" b="0"/>
              <a:pPr eaLnBrk="1" hangingPunct="1"/>
              <a:t>3</a:t>
            </a:fld>
            <a:endParaRPr lang="en-US" altLang="en-US" b="0"/>
          </a:p>
        </p:txBody>
      </p:sp>
      <p:sp>
        <p:nvSpPr>
          <p:cNvPr id="1597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9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AFAFAA7-DD96-4133-B2BC-00B592EA3746}" type="slidenum">
              <a:rPr lang="en-US" altLang="en-US" b="0"/>
              <a:pPr eaLnBrk="1" hangingPunct="1"/>
              <a:t>5</a:t>
            </a:fld>
            <a:endParaRPr lang="en-US" altLang="en-US" b="0"/>
          </a:p>
        </p:txBody>
      </p:sp>
      <p:sp>
        <p:nvSpPr>
          <p:cNvPr id="1607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1073690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8B680C-88D6-4DF3-AD40-BD42FA944668}" type="slidenum">
              <a:rPr lang="en-US" altLang="en-US" b="0"/>
              <a:pPr eaLnBrk="1" hangingPunct="1"/>
              <a:t>6</a:t>
            </a:fld>
            <a:endParaRPr lang="en-US" altLang="en-US" b="0"/>
          </a:p>
        </p:txBody>
      </p:sp>
      <p:sp>
        <p:nvSpPr>
          <p:cNvPr id="1617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244890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4AD6A8-0BB1-4CBB-8CDD-8F653120BB21}" type="slidenum">
              <a:rPr lang="en-US" altLang="en-US" b="0"/>
              <a:pPr eaLnBrk="1" hangingPunct="1"/>
              <a:t>7</a:t>
            </a:fld>
            <a:endParaRPr lang="en-US" altLang="en-US" b="0"/>
          </a:p>
        </p:txBody>
      </p:sp>
      <p:sp>
        <p:nvSpPr>
          <p:cNvPr id="1628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355108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3628CE-5FB9-4634-9F53-919756E6CAEC}" type="slidenum">
              <a:rPr lang="en-US" altLang="en-US" b="0"/>
              <a:pPr eaLnBrk="1" hangingPunct="1"/>
              <a:t>8</a:t>
            </a:fld>
            <a:endParaRPr lang="en-US" altLang="en-US" b="0"/>
          </a:p>
        </p:txBody>
      </p:sp>
      <p:sp>
        <p:nvSpPr>
          <p:cNvPr id="1638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114255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70B1F9-47C6-459E-BF02-B207FF67576E}" type="slidenum">
              <a:rPr lang="en-US" altLang="en-US" b="0"/>
              <a:pPr eaLnBrk="1" hangingPunct="1"/>
              <a:t>9</a:t>
            </a:fld>
            <a:endParaRPr lang="en-US" altLang="en-US" b="0"/>
          </a:p>
        </p:txBody>
      </p:sp>
      <p:sp>
        <p:nvSpPr>
          <p:cNvPr id="1648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2191553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2728CB-2F07-447D-9B79-D38E161C45CE}" type="slidenum">
              <a:rPr lang="en-US" altLang="en-US" b="0"/>
              <a:pPr eaLnBrk="1" hangingPunct="1"/>
              <a:t>10</a:t>
            </a:fld>
            <a:endParaRPr lang="en-US" altLang="en-US" b="0"/>
          </a:p>
        </p:txBody>
      </p:sp>
      <p:sp>
        <p:nvSpPr>
          <p:cNvPr id="1658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  <a:cs typeface="Arial" panose="020B0604020202020204" pitchFamily="34" charset="0"/>
              </a:rPr>
              <a:t>Outline format</a:t>
            </a:r>
          </a:p>
        </p:txBody>
      </p:sp>
    </p:spTree>
    <p:extLst>
      <p:ext uri="{BB962C8B-B14F-4D97-AF65-F5344CB8AC3E}">
        <p14:creationId xmlns:p14="http://schemas.microsoft.com/office/powerpoint/2010/main" val="28575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2825750" y="6653213"/>
            <a:ext cx="42672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200">
                <a:solidFill>
                  <a:srgbClr val="FF6600"/>
                </a:solidFill>
                <a:latin typeface="Arial" charset="0"/>
                <a:cs typeface="+mn-cs"/>
              </a:rPr>
              <a:t>Dr. Md. Abul Kashem Mia, Professor, CSE Dept, BUET</a:t>
            </a:r>
            <a:endParaRPr lang="en-US" sz="900">
              <a:latin typeface="Arial" charset="0"/>
              <a:cs typeface="+mn-cs"/>
            </a:endParaRPr>
          </a:p>
        </p:txBody>
      </p:sp>
      <p:sp>
        <p:nvSpPr>
          <p:cNvPr id="7" name="Date Placeholder 2"/>
          <p:cNvSpPr txBox="1">
            <a:spLocks noGrp="1"/>
          </p:cNvSpPr>
          <p:nvPr userDrawn="1"/>
        </p:nvSpPr>
        <p:spPr bwMode="gray">
          <a:xfrm>
            <a:off x="122238" y="6553200"/>
            <a:ext cx="254476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EAF0CF0-36DC-4DCB-8675-5803CF7C779A}" type="datetime2">
              <a:rPr lang="en-US" sz="1200">
                <a:solidFill>
                  <a:schemeClr val="accent1"/>
                </a:solidFill>
                <a:latin typeface="Arial" charset="0"/>
                <a:cs typeface="Arial" charset="0"/>
              </a:rPr>
              <a:pPr>
                <a:defRPr/>
              </a:pPr>
              <a:t>Saturday, June 23, 2018</a:t>
            </a:fld>
            <a:endParaRPr lang="en-US" sz="1200" dirty="0">
              <a:solidFill>
                <a:schemeClr val="accent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Slide Number Placeholder 4"/>
          <p:cNvSpPr txBox="1">
            <a:spLocks noGrp="1"/>
          </p:cNvSpPr>
          <p:nvPr userDrawn="1"/>
        </p:nvSpPr>
        <p:spPr bwMode="gray">
          <a:xfrm>
            <a:off x="6964363" y="65182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C452DCB-2404-4CFB-ACE9-5AAF581BA0C1}" type="slidenum">
              <a:rPr lang="en-US" altLang="en-US" sz="1200">
                <a:solidFill>
                  <a:schemeClr val="accent1"/>
                </a:solidFill>
              </a:rPr>
              <a:pPr algn="r" eaLnBrk="1" hangingPunct="1"/>
              <a:t>‹#›</a:t>
            </a:fld>
            <a:endParaRPr lang="en-US" altLang="en-US" sz="1200">
              <a:solidFill>
                <a:schemeClr val="accent1"/>
              </a:solidFill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4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A4559A3-0A86-430C-8927-2714B24FB9B7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0538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0"/>
            <a:ext cx="2057400" cy="5597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33400"/>
            <a:ext cx="6019800" cy="5597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24E7C51-B786-4AEB-A390-BBCDD48A2549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55163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8C89FF0-FA60-442B-B1D4-6DABFB73661B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707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E532325-9D50-4DE4-9EC5-B898315D52DB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87133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8CCF0EC-0814-4AA2-BFEE-80D1373BBC22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95679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4B6784D-3060-4BD3-B439-CB19CDAFF372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98582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0A5DD85-C432-4074-9D20-1477DFF49CAD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25041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338C259-1207-4B18-829A-2F2AAB6C7E9B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3650387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D89C663-9479-4AAA-B31B-72E6E4125A34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289481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051DC09-1421-4FC0-ADB4-796B31C0760E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6081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1B45E45-2521-4FCF-A99C-A79C91B17911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388747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678A90A-FF60-4812-B132-D64C1258EDC1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282124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1D2164D-7CD9-4309-921A-3960684455E5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04126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1503DC1-AFB9-41CD-9E27-AC3D91980D51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85358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B0080B8-CD51-4868-A606-363714B9479B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572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8BBFA7-736D-43C2-961E-B3788047B061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44322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0532B8E-076A-411E-9F27-4347791F5262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78683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739442B-5B6E-42D9-98AA-8BA9EC7F9226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0309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9CFDAA-ACB9-43A5-9EEE-6374D77A018F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9902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5BF0DB2-9754-4AA7-89A3-7E7D1E25263C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81562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09F9675-DABB-46D7-87AD-C7AFC781D5CA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8373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A119EDE-FF40-4CB7-9477-E70A6C953647}" type="slidenum">
              <a:rPr lang="en-US" altLang="en-US"/>
              <a:pPr/>
              <a:t>‹#›</a:t>
            </a:fld>
            <a:r>
              <a:rPr lang="en-US" altLang="en-US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84561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Molecular Biology Primer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df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415" name="Freeform 7"/>
          <p:cNvSpPr>
            <a:spLocks noChangeArrowheads="1"/>
          </p:cNvSpPr>
          <p:nvPr/>
        </p:nvSpPr>
        <p:spPr bwMode="auto">
          <a:xfrm>
            <a:off x="457200" y="5334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2825750" y="6653213"/>
            <a:ext cx="4267200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200">
                <a:solidFill>
                  <a:srgbClr val="FF6600"/>
                </a:solidFill>
                <a:latin typeface="Arial" charset="0"/>
                <a:cs typeface="+mn-cs"/>
              </a:rPr>
              <a:t>Dr. Md. Abul Kashem Mia, Professor, CSE Dept, BUET</a:t>
            </a:r>
            <a:endParaRPr lang="en-US" sz="900">
              <a:latin typeface="Arial" charset="0"/>
              <a:cs typeface="+mn-cs"/>
            </a:endParaRPr>
          </a:p>
        </p:txBody>
      </p:sp>
      <p:sp>
        <p:nvSpPr>
          <p:cNvPr id="10" name="Date Placeholder 2"/>
          <p:cNvSpPr txBox="1">
            <a:spLocks noGrp="1"/>
          </p:cNvSpPr>
          <p:nvPr userDrawn="1"/>
        </p:nvSpPr>
        <p:spPr bwMode="gray">
          <a:xfrm>
            <a:off x="122238" y="6553200"/>
            <a:ext cx="2544762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EAF0CF0-36DC-4DCB-8675-5803CF7C779A}" type="datetime2">
              <a:rPr lang="en-US" sz="1200">
                <a:solidFill>
                  <a:schemeClr val="accent1"/>
                </a:solidFill>
                <a:latin typeface="Arial" charset="0"/>
                <a:cs typeface="Arial" charset="0"/>
              </a:rPr>
              <a:pPr>
                <a:defRPr/>
              </a:pPr>
              <a:t>Saturday, June 23, 2018</a:t>
            </a:fld>
            <a:endParaRPr lang="en-US" sz="1200" dirty="0">
              <a:solidFill>
                <a:schemeClr val="accent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Slide Number Placeholder 4"/>
          <p:cNvSpPr txBox="1">
            <a:spLocks noGrp="1"/>
          </p:cNvSpPr>
          <p:nvPr userDrawn="1"/>
        </p:nvSpPr>
        <p:spPr bwMode="gray">
          <a:xfrm>
            <a:off x="6964363" y="651827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C1D161B2-B38F-417B-971D-3EA665C28DC3}" type="slidenum">
              <a:rPr lang="en-US" altLang="en-US" sz="1200">
                <a:solidFill>
                  <a:schemeClr val="accent1"/>
                </a:solidFill>
              </a:rPr>
              <a:pPr algn="r" eaLnBrk="1" hangingPunct="1"/>
              <a:t>‹#›</a:t>
            </a:fld>
            <a:endParaRPr lang="en-US" altLang="en-US" sz="1200">
              <a:solidFill>
                <a:schemeClr val="accen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 Unicode MS" pitchFamily="34" charset="-128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600">
          <a:solidFill>
            <a:schemeClr val="tx1"/>
          </a:solidFill>
          <a:latin typeface="+mn-lt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200">
          <a:solidFill>
            <a:schemeClr val="tx1"/>
          </a:solidFill>
          <a:latin typeface="+mn-lt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oleObject" Target="../embeddings/oleObject8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10.bin"/><Relationship Id="rId4" Type="http://schemas.openxmlformats.org/officeDocument/2006/relationships/image" Target="../media/image8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9.bin"/><Relationship Id="rId2" Type="http://schemas.openxmlformats.org/officeDocument/2006/relationships/tags" Target="../tags/tag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oleObject" Target="../embeddings/oleObject17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6.png"/><Relationship Id="rId2" Type="http://schemas.openxmlformats.org/officeDocument/2006/relationships/tags" Target="../tags/tag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95.png"/><Relationship Id="rId4" Type="http://schemas.openxmlformats.org/officeDocument/2006/relationships/oleObject" Target="../embeddings/oleObject20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gif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n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Noncoding_DNA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nobel.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rcn.com/jkimball.ma.ultranet/BiologyPages/N/Nucleotide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sers.rcn.com/jkimball.ma.ultranet/BiologyPages/P/Phosphate.gi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dstate.edu/thcme/mwking/amino-acids.html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4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3.png"/><Relationship Id="rId4" Type="http://schemas.openxmlformats.org/officeDocument/2006/relationships/oleObject" Target="../embeddings/oleObject1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295400"/>
            <a:ext cx="7623175" cy="1752600"/>
          </a:xfrm>
        </p:spPr>
        <p:txBody>
          <a:bodyPr/>
          <a:lstStyle/>
          <a:p>
            <a:pPr eaLnBrk="1" hangingPunct="1"/>
            <a:r>
              <a:rPr lang="en-US" altLang="en-US" smtClean="0"/>
              <a:t>Molecular Biology Primer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486400"/>
            <a:ext cx="6400800" cy="106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Angela Brooks, Raymond Brown, Calvin Chen, Mike Daly, Hoa Dinh, Erinn Hama, Robert Hinman, Julio Ng,  Michael Sneddon,  Hoa Troung, Jerry Wang, Che Fung Yung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	</a:t>
            </a:r>
          </a:p>
        </p:txBody>
      </p:sp>
      <p:pic>
        <p:nvPicPr>
          <p:cNvPr id="33796" name="Picture 4" descr="smspr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648575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 1952 - 1960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/>
            <a:r>
              <a:rPr lang="en-US" altLang="en-US" sz="2100" b="1" smtClean="0"/>
              <a:t>1952-1953</a:t>
            </a:r>
            <a:r>
              <a:rPr lang="en-US" altLang="en-US" sz="2100" smtClean="0"/>
              <a:t>   James D. Watson and Francis H. C. Crick deduced the double helical structure of DNA</a:t>
            </a:r>
          </a:p>
          <a:p>
            <a:pPr eaLnBrk="1" hangingPunct="1">
              <a:buFontTx/>
              <a:buNone/>
            </a:pPr>
            <a:endParaRPr lang="en-US" altLang="en-US" sz="2100" smtClean="0"/>
          </a:p>
          <a:p>
            <a:pPr eaLnBrk="1" hangingPunct="1"/>
            <a:r>
              <a:rPr lang="en-US" altLang="en-US" sz="2100" b="1" smtClean="0"/>
              <a:t>1956</a:t>
            </a:r>
            <a:r>
              <a:rPr lang="en-US" altLang="en-US" sz="2100" smtClean="0"/>
              <a:t> George Emil Palade showed the site of enzymes manufacturing in the cytoplasm is made on RNA organelles called ribosomes.</a:t>
            </a:r>
          </a:p>
          <a:p>
            <a:pPr eaLnBrk="1" hangingPunct="1"/>
            <a:endParaRPr lang="en-US" altLang="en-US" sz="2000" smtClean="0"/>
          </a:p>
        </p:txBody>
      </p:sp>
      <p:pic>
        <p:nvPicPr>
          <p:cNvPr id="43012" name="Picture 4" descr="watsoncrick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600200"/>
            <a:ext cx="1943100" cy="1830388"/>
          </a:xfrm>
          <a:noFill/>
        </p:spPr>
      </p:pic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6781800" y="2362200"/>
            <a:ext cx="1981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0"/>
              <a:t>James Watson and Francis Crick</a:t>
            </a:r>
          </a:p>
        </p:txBody>
      </p:sp>
      <p:pic>
        <p:nvPicPr>
          <p:cNvPr id="43014" name="Picture 12" descr="george_emil_palade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657600"/>
            <a:ext cx="1460500" cy="1933575"/>
          </a:xfrm>
          <a:noFill/>
        </p:spPr>
      </p:pic>
      <p:sp>
        <p:nvSpPr>
          <p:cNvPr id="43015" name="Text Box 14"/>
          <p:cNvSpPr txBox="1">
            <a:spLocks noChangeArrowheads="1"/>
          </p:cNvSpPr>
          <p:nvPr/>
        </p:nvSpPr>
        <p:spPr bwMode="auto">
          <a:xfrm>
            <a:off x="6248400" y="5181600"/>
            <a:ext cx="2228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0"/>
              <a:t>George Emil Palade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Annealing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562600" cy="1143000"/>
          </a:xfrm>
        </p:spPr>
        <p:txBody>
          <a:bodyPr/>
          <a:lstStyle/>
          <a:p>
            <a:r>
              <a:rPr lang="en-US" altLang="en-US" sz="2600" smtClean="0"/>
              <a:t>Anneal primers at 50-65</a:t>
            </a:r>
            <a:r>
              <a:rPr lang="en-US" altLang="en-US" sz="2600" baseline="30000" smtClean="0"/>
              <a:t>o</a:t>
            </a:r>
            <a:r>
              <a:rPr lang="en-US" altLang="en-US" sz="2600" smtClean="0"/>
              <a:t>C</a:t>
            </a:r>
          </a:p>
        </p:txBody>
      </p:sp>
      <p:graphicFrame>
        <p:nvGraphicFramePr>
          <p:cNvPr id="264196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762000" y="5638800"/>
          <a:ext cx="8382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Bitmap Image" r:id="rId3" imgW="724001" imgH="295238" progId="Paint.Picture">
                  <p:embed/>
                </p:oleObj>
              </mc:Choice>
              <mc:Fallback>
                <p:oleObj name="Bitmap Image" r:id="rId3" imgW="724001" imgH="29523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638800"/>
                        <a:ext cx="8382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457200" y="3352800"/>
          <a:ext cx="80010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itmap Image" r:id="rId5" imgW="6792273" imgH="343039" progId="Paint.Picture">
                  <p:embed/>
                </p:oleObj>
              </mc:Choice>
              <mc:Fallback>
                <p:oleObj name="Bitmap Image" r:id="rId5" imgW="6792273" imgH="343039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352800"/>
                        <a:ext cx="80010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6"/>
          <p:cNvGraphicFramePr>
            <a:graphicFrameLocks noChangeAspect="1"/>
          </p:cNvGraphicFramePr>
          <p:nvPr/>
        </p:nvGraphicFramePr>
        <p:xfrm>
          <a:off x="457200" y="4343400"/>
          <a:ext cx="80010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Bitmap Image" r:id="rId7" imgW="6771429" imgH="285866" progId="Paint.Picture">
                  <p:embed/>
                </p:oleObj>
              </mc:Choice>
              <mc:Fallback>
                <p:oleObj name="Bitmap Image" r:id="rId7" imgW="6771429" imgH="285866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343400"/>
                        <a:ext cx="80010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199" name="Object 7"/>
          <p:cNvGraphicFramePr>
            <a:graphicFrameLocks noChangeAspect="1"/>
          </p:cNvGraphicFramePr>
          <p:nvPr>
            <p:ph sz="quarter" idx="3"/>
          </p:nvPr>
        </p:nvGraphicFramePr>
        <p:xfrm>
          <a:off x="7086600" y="1981200"/>
          <a:ext cx="8096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Bitmap Image" r:id="rId9" imgW="733333" imgH="314286" progId="Paint.Picture">
                  <p:embed/>
                </p:oleObj>
              </mc:Choice>
              <mc:Fallback>
                <p:oleObj name="Bitmap Image" r:id="rId9" imgW="733333" imgH="314286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981200"/>
                        <a:ext cx="8096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4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1204 C 0.00573 -0.0706 0.01562 -0.12917 0.03142 -0.14305 C 0.04722 -0.15694 0.07048 -0.07106 0.09045 -0.09537 C 0.11041 -0.11968 0.13159 -0.26528 0.15104 -0.28819 C 0.17048 -0.31111 0.19496 -0.24421 0.20659 -0.23264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495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76 0.01921 C -0.08038 0.02986 -0.24583 0.04861 -0.28351 0.08264 C -0.32118 0.11667 -0.27031 0.16597 -0.26562 0.22315 C -0.26094 0.28032 -0.2658 0.41343 -0.25503 0.42546 C -0.24427 0.4375 -0.21007 0.325 -0.20052 0.29537 C -0.19097 0.26574 -0.19844 0.25764 -0.19792 0.24769 " pathEditMode="relative" rAng="0" ptsTypes="aaaaaa">
                                      <p:cBhvr>
                                        <p:cTn id="13" dur="2000" fill="hold"/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80" y="2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Annealing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304800" y="4038600"/>
          <a:ext cx="83058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Bitmap Image" r:id="rId3" imgW="7059010" imgH="980952" progId="Paint.Picture">
                  <p:embed/>
                </p:oleObj>
              </mc:Choice>
              <mc:Fallback>
                <p:oleObj name="Bitmap Image" r:id="rId3" imgW="7059010" imgH="98095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38600"/>
                        <a:ext cx="83058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381000" y="3200400"/>
          <a:ext cx="8153400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Bitmap Image" r:id="rId5" imgW="6916115" imgH="676369" progId="Paint.Picture">
                  <p:embed/>
                </p:oleObj>
              </mc:Choice>
              <mc:Fallback>
                <p:oleObj name="Bitmap Image" r:id="rId5" imgW="6916115" imgH="67636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00400"/>
                        <a:ext cx="8153400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457200" y="1600200"/>
            <a:ext cx="5562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600" b="0"/>
              <a:t>Anneal primers at 50-65</a:t>
            </a:r>
            <a:r>
              <a:rPr lang="en-US" altLang="en-US" sz="2600" b="0" baseline="30000"/>
              <a:t>o</a:t>
            </a:r>
            <a:r>
              <a:rPr lang="en-US" altLang="en-US" sz="2600" b="0"/>
              <a:t>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Extension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304800" y="4046538"/>
          <a:ext cx="83058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Bitmap Image" r:id="rId3" imgW="7059010" imgH="980952" progId="Paint.Picture">
                  <p:embed/>
                </p:oleObj>
              </mc:Choice>
              <mc:Fallback>
                <p:oleObj name="Bitmap Image" r:id="rId3" imgW="7059010" imgH="98095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46538"/>
                        <a:ext cx="83058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381000" y="3230563"/>
          <a:ext cx="81534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Bitmap Image" r:id="rId5" imgW="6916115" imgH="676369" progId="Paint.Picture">
                  <p:embed/>
                </p:oleObj>
              </mc:Choice>
              <mc:Fallback>
                <p:oleObj name="Bitmap Image" r:id="rId5" imgW="6916115" imgH="67636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30563"/>
                        <a:ext cx="81534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45" name="Oval 5"/>
          <p:cNvSpPr>
            <a:spLocks noChangeArrowheads="1"/>
          </p:cNvSpPr>
          <p:nvPr/>
        </p:nvSpPr>
        <p:spPr bwMode="auto">
          <a:xfrm>
            <a:off x="1066800" y="53340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46" name="Oval 6"/>
          <p:cNvSpPr>
            <a:spLocks noChangeArrowheads="1"/>
          </p:cNvSpPr>
          <p:nvPr/>
        </p:nvSpPr>
        <p:spPr bwMode="auto">
          <a:xfrm>
            <a:off x="7162800" y="54864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6247" name="Text Box 7"/>
          <p:cNvSpPr txBox="1">
            <a:spLocks noChangeArrowheads="1"/>
          </p:cNvSpPr>
          <p:nvPr/>
        </p:nvSpPr>
        <p:spPr bwMode="auto">
          <a:xfrm>
            <a:off x="381000" y="121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800" b="0"/>
              <a:t> Extend primers: raise temp to 72</a:t>
            </a:r>
            <a:r>
              <a:rPr lang="en-US" altLang="en-US" sz="2800" b="0" baseline="30000"/>
              <a:t>o</a:t>
            </a:r>
            <a:r>
              <a:rPr lang="en-US" altLang="en-US" sz="2800" b="0"/>
              <a:t>C, allowing Taq polymerase to attach at each priming site and extend a new DNA strand</a:t>
            </a:r>
          </a:p>
        </p:txBody>
      </p:sp>
    </p:spTree>
  </p:cSld>
  <p:clrMapOvr>
    <a:masterClrMapping/>
  </p:clrMapOvr>
  <p:transition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6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66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0.19167 -0.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6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-7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 -0.3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6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5" grpId="0" animBg="1"/>
      <p:bldP spid="266245" grpId="1" animBg="1"/>
      <p:bldP spid="266246" grpId="0" animBg="1"/>
      <p:bldP spid="266246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Extension</a:t>
            </a:r>
          </a:p>
        </p:txBody>
      </p:sp>
      <p:graphicFrame>
        <p:nvGraphicFramePr>
          <p:cNvPr id="267267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304800" y="4038600"/>
          <a:ext cx="838200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Bitmap Image" r:id="rId3" imgW="7059010" imgH="980952" progId="Paint.Picture">
                  <p:embed/>
                </p:oleObj>
              </mc:Choice>
              <mc:Fallback>
                <p:oleObj name="Bitmap Image" r:id="rId3" imgW="7059010" imgH="98095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038600"/>
                        <a:ext cx="8382000" cy="116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81000" y="3200400"/>
          <a:ext cx="822960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Bitmap Image" r:id="rId5" imgW="6916115" imgH="676369" progId="Paint.Picture">
                  <p:embed/>
                </p:oleObj>
              </mc:Choice>
              <mc:Fallback>
                <p:oleObj name="Bitmap Image" r:id="rId5" imgW="6916115" imgH="67636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00400"/>
                        <a:ext cx="822960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269" name="Oval 5"/>
          <p:cNvSpPr>
            <a:spLocks noChangeArrowheads="1"/>
          </p:cNvSpPr>
          <p:nvPr/>
        </p:nvSpPr>
        <p:spPr bwMode="auto">
          <a:xfrm>
            <a:off x="2819400" y="42672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7270" name="Oval 6"/>
          <p:cNvSpPr>
            <a:spLocks noChangeArrowheads="1"/>
          </p:cNvSpPr>
          <p:nvPr/>
        </p:nvSpPr>
        <p:spPr bwMode="auto">
          <a:xfrm>
            <a:off x="5257800" y="34290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81000" y="1219200"/>
            <a:ext cx="8153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800" b="0"/>
              <a:t> Extend primers: raise temp to 72</a:t>
            </a:r>
            <a:r>
              <a:rPr lang="en-US" altLang="en-US" sz="2800" b="0" baseline="30000"/>
              <a:t>o</a:t>
            </a:r>
            <a:r>
              <a:rPr lang="en-US" altLang="en-US" sz="2800" b="0"/>
              <a:t>C, allowing Taq polymerase to attach at each priming site and extend a new DNA strand</a:t>
            </a:r>
          </a:p>
        </p:txBody>
      </p:sp>
      <p:pic>
        <p:nvPicPr>
          <p:cNvPr id="267272" name="Picture 8"/>
          <p:cNvPicPr>
            <a:picLocks noChangeAspect="1" noChangeArrowheads="1"/>
          </p:cNvPicPr>
          <p:nvPr>
            <p:ph sz="quarter" idx="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429000"/>
            <a:ext cx="8001000" cy="1547813"/>
          </a:xfr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0.125 1.11022E-16 C 0.21111 0.00046 0.44409 -0.01111 0.52083 -0.00231 C 0.59757 0.00648 0.57118 0.02546 0.58507 0.05231 C 0.59896 0.07917 0.60069 0.13727 0.60468 0.15949 " pathEditMode="relative" rAng="0" ptsTypes="FfaaF">
                                      <p:cBhvr>
                                        <p:cTn id="6" dur="3000" fill="hold"/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26" y="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2.22222E-6 C -0.21389 0.00717 -0.4217 -0.01042 -0.51979 2.22222E-6 C -0.61788 0.01041 -0.57743 0.04328 -0.58889 0.06273 C -0.60034 0.08217 -0.58889 0.10602 -0.58889 0.11736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85" y="53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67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267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269" grpId="0" animBg="1"/>
      <p:bldP spid="267269" grpId="1" animBg="1"/>
      <p:bldP spid="267270" grpId="0" animBg="1"/>
      <p:bldP spid="267270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Repeat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696200" cy="762000"/>
          </a:xfrm>
        </p:spPr>
        <p:txBody>
          <a:bodyPr/>
          <a:lstStyle/>
          <a:p>
            <a:r>
              <a:rPr lang="en-US" altLang="en-US" sz="2800" smtClean="0"/>
              <a:t>Repeat the Denature, Anneal, Extension steps at their respective temperatures…</a:t>
            </a:r>
          </a:p>
        </p:txBody>
      </p:sp>
      <p:graphicFrame>
        <p:nvGraphicFramePr>
          <p:cNvPr id="268292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533400" y="2514600"/>
          <a:ext cx="7924800" cy="290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Bitmap Image" r:id="rId4" imgW="6935168" imgH="2542857" progId="Paint.Picture">
                  <p:embed/>
                </p:oleObj>
              </mc:Choice>
              <mc:Fallback>
                <p:oleObj name="Bitmap Image" r:id="rId4" imgW="6935168" imgH="2542857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14600"/>
                        <a:ext cx="7924800" cy="290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8293" name="Picture 5"/>
          <p:cNvPicPr>
            <a:picLocks noChangeAspect="1" noChangeArrowheads="1"/>
          </p:cNvPicPr>
          <p:nvPr>
            <p:ph sz="quarter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200400"/>
            <a:ext cx="8001000" cy="1547813"/>
          </a:xfrm>
          <a:noFill/>
        </p:spPr>
      </p:pic>
      <p:graphicFrame>
        <p:nvGraphicFramePr>
          <p:cNvPr id="268294" name="Object 6"/>
          <p:cNvGraphicFramePr>
            <a:graphicFrameLocks noChangeAspect="1"/>
          </p:cNvGraphicFramePr>
          <p:nvPr/>
        </p:nvGraphicFramePr>
        <p:xfrm>
          <a:off x="3200400" y="5791200"/>
          <a:ext cx="609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Bitmap Image" r:id="rId7" imgW="533474" imgH="209524" progId="Paint.Picture">
                  <p:embed/>
                </p:oleObj>
              </mc:Choice>
              <mc:Fallback>
                <p:oleObj name="Bitmap Image" r:id="rId7" imgW="533474" imgH="209524" progId="Paint.Picture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791200"/>
                        <a:ext cx="6096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5" name="Object 7"/>
          <p:cNvGraphicFramePr>
            <a:graphicFrameLocks noChangeAspect="1"/>
          </p:cNvGraphicFramePr>
          <p:nvPr/>
        </p:nvGraphicFramePr>
        <p:xfrm>
          <a:off x="2438400" y="5791200"/>
          <a:ext cx="6096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Bitmap Image" r:id="rId9" imgW="533474" imgH="209524" progId="Paint.Picture">
                  <p:embed/>
                </p:oleObj>
              </mc:Choice>
              <mc:Fallback>
                <p:oleObj name="Bitmap Image" r:id="rId9" imgW="533474" imgH="209524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5791200"/>
                        <a:ext cx="6096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6" name="Object 8"/>
          <p:cNvGraphicFramePr>
            <a:graphicFrameLocks noChangeAspect="1"/>
          </p:cNvGraphicFramePr>
          <p:nvPr/>
        </p:nvGraphicFramePr>
        <p:xfrm>
          <a:off x="762000" y="5867400"/>
          <a:ext cx="6096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Bitmap Image" r:id="rId10" imgW="533474" imgH="171338" progId="Paint.Picture">
                  <p:embed/>
                </p:oleObj>
              </mc:Choice>
              <mc:Fallback>
                <p:oleObj name="Bitmap Image" r:id="rId10" imgW="533474" imgH="171338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867400"/>
                        <a:ext cx="6096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7" name="Object 9"/>
          <p:cNvGraphicFramePr>
            <a:graphicFrameLocks noChangeAspect="1"/>
          </p:cNvGraphicFramePr>
          <p:nvPr/>
        </p:nvGraphicFramePr>
        <p:xfrm>
          <a:off x="1447800" y="5867400"/>
          <a:ext cx="609600" cy="195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Bitmap Image" r:id="rId12" imgW="533474" imgH="171338" progId="Paint.Picture">
                  <p:embed/>
                </p:oleObj>
              </mc:Choice>
              <mc:Fallback>
                <p:oleObj name="Bitmap Image" r:id="rId12" imgW="533474" imgH="171338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867400"/>
                        <a:ext cx="609600" cy="195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8" name="Oval 10"/>
          <p:cNvSpPr>
            <a:spLocks noChangeArrowheads="1"/>
          </p:cNvSpPr>
          <p:nvPr/>
        </p:nvSpPr>
        <p:spPr bwMode="auto">
          <a:xfrm>
            <a:off x="5638800" y="56388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8299" name="Oval 11"/>
          <p:cNvSpPr>
            <a:spLocks noChangeArrowheads="1"/>
          </p:cNvSpPr>
          <p:nvPr/>
        </p:nvSpPr>
        <p:spPr bwMode="auto">
          <a:xfrm>
            <a:off x="7467600" y="56388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8300" name="Oval 12"/>
          <p:cNvSpPr>
            <a:spLocks noChangeArrowheads="1"/>
          </p:cNvSpPr>
          <p:nvPr/>
        </p:nvSpPr>
        <p:spPr bwMode="auto">
          <a:xfrm>
            <a:off x="6477000" y="57150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8301" name="Oval 13"/>
          <p:cNvSpPr>
            <a:spLocks noChangeArrowheads="1"/>
          </p:cNvSpPr>
          <p:nvPr/>
        </p:nvSpPr>
        <p:spPr bwMode="auto">
          <a:xfrm>
            <a:off x="4800600" y="56388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custDataLst>
      <p:tags r:id="rId2"/>
    </p:custDataLst>
  </p:cSld>
  <p:clrMapOvr>
    <a:masterClrMapping/>
  </p:clrMapOvr>
  <p:transition spd="med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0"/>
                                        <p:tgtEl>
                                          <p:spTgt spid="268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1968 C 0.07639 -0.1801 0.14896 -0.34283 0.18698 -0.40301 C 0.225 -0.4632 0.22239 -0.38588 0.23159 -0.38149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24" y="-2217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07 -0.01968 C 0.0585 -0.08519 0.10694 -0.15255 0.13159 -0.17199 C 0.15625 -0.19144 0.15277 -0.14375 0.15833 -0.13635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13" y="-858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44444E-6 C 0.04809 -0.16505 0.09635 -0.3301 0.14462 -0.39028 C 0.19288 -0.45047 0.26181 -0.35301 0.28941 -0.36181 C 0.31701 -0.37061 0.30642 -0.42593 0.31076 -0.44283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1" y="-225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C 0.0375 -0.08009 0.075 -0.15995 0.10886 -0.17847 C 0.14271 -0.19699 0.18282 -0.10717 0.20348 -0.1118 C 0.22414 -0.11643 0.22674 -0.18657 0.23282 -0.20625 " pathEditMode="relative" rAng="0" ptsTypes="aaaa">
                                      <p:cBhvr>
                                        <p:cTn id="26" dur="2000" fill="hold"/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2" y="-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3333 C -0.03489 -0.08657 -0.1677 -0.28588 -0.21198 -0.3523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1594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-0.03333 C -0.00174 -0.03333 -0.02153 -0.23819 -0.04115 -0.44282 " pathEditMode="relative" ptsTypes="aA">
                                      <p:cBhvr>
                                        <p:cTn id="31" dur="2000" fill="hold"/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6528 -0.01898 -0.31007 -0.08981 -0.39167 -0.113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83" y="-567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-0.03102 C -0.03819 -0.05995 -0.18767 -0.16852 -0.2375 -0.2048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68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2" y="-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8" grpId="0" animBg="1"/>
      <p:bldP spid="268299" grpId="0" animBg="1"/>
      <p:bldP spid="268300" grpId="0" animBg="1"/>
      <p:bldP spid="26830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Polymerase Chain Reaction</a:t>
            </a:r>
          </a:p>
        </p:txBody>
      </p:sp>
      <p:graphicFrame>
        <p:nvGraphicFramePr>
          <p:cNvPr id="269315" name="Object 3"/>
          <p:cNvGraphicFramePr>
            <a:graphicFrameLocks noChangeAspect="1"/>
          </p:cNvGraphicFramePr>
          <p:nvPr>
            <p:ph sz="half" idx="1"/>
          </p:nvPr>
        </p:nvGraphicFramePr>
        <p:xfrm>
          <a:off x="609600" y="2057400"/>
          <a:ext cx="7848600" cy="282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Bitmap Image" r:id="rId4" imgW="6897063" imgH="2486372" progId="Paint.Picture">
                  <p:embed/>
                </p:oleObj>
              </mc:Choice>
              <mc:Fallback>
                <p:oleObj name="Bitmap Image" r:id="rId4" imgW="6897063" imgH="2486372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848600" cy="282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9316" name="Oval 4"/>
          <p:cNvSpPr>
            <a:spLocks noChangeArrowheads="1"/>
          </p:cNvSpPr>
          <p:nvPr/>
        </p:nvSpPr>
        <p:spPr bwMode="auto">
          <a:xfrm>
            <a:off x="2971800" y="44958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9317" name="Oval 5"/>
          <p:cNvSpPr>
            <a:spLocks noChangeArrowheads="1"/>
          </p:cNvSpPr>
          <p:nvPr/>
        </p:nvSpPr>
        <p:spPr bwMode="auto">
          <a:xfrm>
            <a:off x="5410200" y="37338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9318" name="Oval 6"/>
          <p:cNvSpPr>
            <a:spLocks noChangeArrowheads="1"/>
          </p:cNvSpPr>
          <p:nvPr/>
        </p:nvSpPr>
        <p:spPr bwMode="auto">
          <a:xfrm>
            <a:off x="2895600" y="28194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9319" name="Oval 7"/>
          <p:cNvSpPr>
            <a:spLocks noChangeArrowheads="1"/>
          </p:cNvSpPr>
          <p:nvPr/>
        </p:nvSpPr>
        <p:spPr bwMode="auto">
          <a:xfrm>
            <a:off x="5334000" y="2133600"/>
            <a:ext cx="609600" cy="381000"/>
          </a:xfrm>
          <a:prstGeom prst="ellipse">
            <a:avLst/>
          </a:prstGeom>
          <a:solidFill>
            <a:schemeClr val="tx1">
              <a:alpha val="39999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69320" name="Object 8"/>
          <p:cNvGraphicFramePr>
            <a:graphicFrameLocks noChangeAspect="1"/>
          </p:cNvGraphicFramePr>
          <p:nvPr>
            <p:ph sz="half" idx="2"/>
          </p:nvPr>
        </p:nvGraphicFramePr>
        <p:xfrm>
          <a:off x="609600" y="2057400"/>
          <a:ext cx="77724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Bitmap Image" r:id="rId6" imgW="6761905" imgH="2438095" progId="Paint.Picture">
                  <p:embed/>
                </p:oleObj>
              </mc:Choice>
              <mc:Fallback>
                <p:oleObj name="Bitmap Image" r:id="rId6" imgW="6761905" imgH="2438095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57400"/>
                        <a:ext cx="7772400" cy="280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64 -0.00324 C -0.08629 -0.00324 -0.2533 -0.00417 -0.33473 -0.00324 C -0.41632 -0.00232 -0.48212 -0.00833 -0.52552 0.00162 C -0.56893 0.01157 -0.5875 0.04005 -0.59549 0.05625 C -0.60348 0.07245 -0.57761 0.09097 -0.57396 0.0993 C -0.57014 0.10764 -0.57275 0.10486 -0.57205 0.10625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69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51" y="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85 -0.0007 C 0.18194 -0.00347 0.33003 -0.00625 0.40712 -0.0007 C 0.4842 0.00486 0.48212 0.02639 0.49635 0.03264 " pathEditMode="relative" ptsTypes="aaA">
                                      <p:cBhvr>
                                        <p:cTn id="8" dur="2000" fill="hold"/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5 -0.00324 C -0.18715 -0.00578 -0.33663 -0.0081 -0.40365 -0.00324 C -0.47066 0.00162 -0.45503 0.01343 -0.43924 0.02547 " pathEditMode="relative" ptsTypes="aaA">
                                      <p:cBhvr>
                                        <p:cTn id="10" dur="2000" fill="hold"/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C 0.05747 -0.00046 0.26407 -0.00185 0.34532 -0.00231 C 0.42657 -0.00277 0.45261 -0.00416 0.48802 -0.00231 C 0.52344 -0.00046 0.54775 -0.00926 0.55782 0.00949 C 0.56789 0.02824 0.55018 0.08889 0.54809 0.10973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69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69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69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269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269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6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16" grpId="0" animBg="1"/>
      <p:bldP spid="269316" grpId="1" animBg="1"/>
      <p:bldP spid="269317" grpId="0" animBg="1"/>
      <p:bldP spid="269317" grpId="1" animBg="1"/>
      <p:bldP spid="269318" grpId="0" animBg="1"/>
      <p:bldP spid="269318" grpId="1" animBg="1"/>
      <p:bldP spid="269319" grpId="0" animBg="1"/>
      <p:bldP spid="269319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800" smtClean="0"/>
              <a:t>Cloning DNA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4859338" cy="13985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smtClean="0"/>
              <a:t>DNA Cloning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1800" smtClean="0"/>
              <a:t>Insert the fragment into the genome of a living organism and watch it multiply.</a:t>
            </a:r>
          </a:p>
          <a:p>
            <a:pPr marL="742950" lvl="1" indent="-285750">
              <a:lnSpc>
                <a:spcPct val="80000"/>
              </a:lnSpc>
            </a:pPr>
            <a:r>
              <a:rPr lang="en-US" altLang="en-US" sz="1800" smtClean="0"/>
              <a:t>Once you have enough, remove the organism, keep the DNA.</a:t>
            </a:r>
          </a:p>
          <a:p>
            <a:pPr>
              <a:lnSpc>
                <a:spcPct val="80000"/>
              </a:lnSpc>
            </a:pPr>
            <a:r>
              <a:rPr lang="en-US" altLang="en-US" sz="2000" smtClean="0"/>
              <a:t>Use Polymerase Chain Reaction (PCR)</a:t>
            </a:r>
          </a:p>
        </p:txBody>
      </p:sp>
      <p:pic>
        <p:nvPicPr>
          <p:cNvPr id="133124" name="Picture 4" descr="plasm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30702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5715000" y="1219200"/>
            <a:ext cx="1066800" cy="1066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26" name="Freeform 6"/>
          <p:cNvSpPr>
            <a:spLocks/>
          </p:cNvSpPr>
          <p:nvPr/>
        </p:nvSpPr>
        <p:spPr bwMode="auto">
          <a:xfrm>
            <a:off x="4648200" y="2286000"/>
            <a:ext cx="2133600" cy="4267200"/>
          </a:xfrm>
          <a:custGeom>
            <a:avLst/>
            <a:gdLst>
              <a:gd name="T0" fmla="*/ 2147483647 w 816"/>
              <a:gd name="T1" fmla="*/ 0 h 2736"/>
              <a:gd name="T2" fmla="*/ 1968965109 w 816"/>
              <a:gd name="T3" fmla="*/ 1284363186 h 2736"/>
              <a:gd name="T4" fmla="*/ 0 w 816"/>
              <a:gd name="T5" fmla="*/ 2147483647 h 2736"/>
              <a:gd name="T6" fmla="*/ 0 60000 65536"/>
              <a:gd name="T7" fmla="*/ 0 60000 65536"/>
              <a:gd name="T8" fmla="*/ 0 60000 65536"/>
              <a:gd name="T9" fmla="*/ 0 w 816"/>
              <a:gd name="T10" fmla="*/ 0 h 2736"/>
              <a:gd name="T11" fmla="*/ 816 w 816"/>
              <a:gd name="T12" fmla="*/ 2736 h 27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16" h="2736">
                <a:moveTo>
                  <a:pt x="816" y="0"/>
                </a:moveTo>
                <a:cubicBezTo>
                  <a:pt x="620" y="36"/>
                  <a:pt x="424" y="72"/>
                  <a:pt x="288" y="528"/>
                </a:cubicBezTo>
                <a:cubicBezTo>
                  <a:pt x="152" y="984"/>
                  <a:pt x="32" y="2368"/>
                  <a:pt x="0" y="27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33127" name="Group 7"/>
          <p:cNvGrpSpPr>
            <a:grpSpLocks/>
          </p:cNvGrpSpPr>
          <p:nvPr/>
        </p:nvGrpSpPr>
        <p:grpSpPr bwMode="auto">
          <a:xfrm>
            <a:off x="457200" y="3124200"/>
            <a:ext cx="4191000" cy="3470275"/>
            <a:chOff x="816" y="2016"/>
            <a:chExt cx="2640" cy="2186"/>
          </a:xfrm>
        </p:grpSpPr>
        <p:pic>
          <p:nvPicPr>
            <p:cNvPr id="133129" name="Picture 8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2064"/>
              <a:ext cx="2594" cy="2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30" name="Rectangle 9"/>
            <p:cNvSpPr>
              <a:spLocks noChangeArrowheads="1"/>
            </p:cNvSpPr>
            <p:nvPr/>
          </p:nvSpPr>
          <p:spPr bwMode="auto">
            <a:xfrm>
              <a:off x="864" y="2016"/>
              <a:ext cx="2592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131" name="Text Box 10"/>
            <p:cNvSpPr txBox="1">
              <a:spLocks noChangeArrowheads="1"/>
            </p:cNvSpPr>
            <p:nvPr/>
          </p:nvSpPr>
          <p:spPr bwMode="auto">
            <a:xfrm>
              <a:off x="864" y="2016"/>
              <a:ext cx="71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  <a:latin typeface="Times New Roman" panose="02020603050405020304" pitchFamily="18" charset="0"/>
                </a:rPr>
                <a:t>Vector DNA</a:t>
              </a:r>
            </a:p>
          </p:txBody>
        </p:sp>
      </p:grpSp>
      <p:sp>
        <p:nvSpPr>
          <p:cNvPr id="133128" name="Freeform 11"/>
          <p:cNvSpPr>
            <a:spLocks/>
          </p:cNvSpPr>
          <p:nvPr/>
        </p:nvSpPr>
        <p:spPr bwMode="auto">
          <a:xfrm>
            <a:off x="533400" y="1219200"/>
            <a:ext cx="5181600" cy="1917700"/>
          </a:xfrm>
          <a:custGeom>
            <a:avLst/>
            <a:gdLst>
              <a:gd name="T0" fmla="*/ 2147483647 w 3264"/>
              <a:gd name="T1" fmla="*/ 0 h 1208"/>
              <a:gd name="T2" fmla="*/ 2147483647 w 3264"/>
              <a:gd name="T3" fmla="*/ 2147483647 h 1208"/>
              <a:gd name="T4" fmla="*/ 0 w 3264"/>
              <a:gd name="T5" fmla="*/ 2147483647 h 1208"/>
              <a:gd name="T6" fmla="*/ 0 60000 65536"/>
              <a:gd name="T7" fmla="*/ 0 60000 65536"/>
              <a:gd name="T8" fmla="*/ 0 60000 65536"/>
              <a:gd name="T9" fmla="*/ 0 w 3264"/>
              <a:gd name="T10" fmla="*/ 0 h 1208"/>
              <a:gd name="T11" fmla="*/ 3264 w 3264"/>
              <a:gd name="T12" fmla="*/ 1208 h 120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64" h="1208">
                <a:moveTo>
                  <a:pt x="3264" y="0"/>
                </a:moveTo>
                <a:cubicBezTo>
                  <a:pt x="3200" y="404"/>
                  <a:pt x="3136" y="808"/>
                  <a:pt x="2592" y="1008"/>
                </a:cubicBezTo>
                <a:cubicBezTo>
                  <a:pt x="2048" y="1208"/>
                  <a:pt x="448" y="1144"/>
                  <a:pt x="0" y="120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   8.2 Cutting and Pasting DNA</a:t>
            </a:r>
          </a:p>
        </p:txBody>
      </p:sp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="0">
              <a:latin typeface="Garamond" panose="02020404030301010803" pitchFamily="18" charset="0"/>
            </a:endParaRP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533400" y="0"/>
            <a:ext cx="502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/>
              <a:t>An Introduction to Bioinformatics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Restriction Enzymes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en-US" sz="2200" smtClean="0"/>
              <a:t>A protein that destroys the internal bonds in DNA molecules, effectively cuts it into pieces.</a:t>
            </a:r>
          </a:p>
          <a:p>
            <a:pPr eaLnBrk="1" hangingPunct="1"/>
            <a:r>
              <a:rPr lang="en-US" altLang="en-US" sz="2200" smtClean="0"/>
              <a:t>Discovered in the early 1970’s</a:t>
            </a:r>
          </a:p>
          <a:p>
            <a:pPr marL="742950" lvl="1" indent="-285750" eaLnBrk="1" hangingPunct="1"/>
            <a:r>
              <a:rPr lang="en-US" altLang="en-US" sz="2200" smtClean="0"/>
              <a:t>Used as a defense mechanism by bacteria to break down the DNA of attacking viruses.</a:t>
            </a:r>
          </a:p>
          <a:p>
            <a:pPr marL="742950" lvl="1" indent="-285750" eaLnBrk="1" hangingPunct="1"/>
            <a:r>
              <a:rPr lang="en-US" altLang="en-US" sz="2200" smtClean="0"/>
              <a:t>They cut the DNA into small fragments.</a:t>
            </a:r>
          </a:p>
          <a:p>
            <a:pPr eaLnBrk="1" hangingPunct="1"/>
            <a:r>
              <a:rPr lang="en-US" altLang="en-US" sz="2200" smtClean="0"/>
              <a:t>Can also be used to cut the DNA of organisms.</a:t>
            </a:r>
          </a:p>
          <a:p>
            <a:pPr marL="742950" lvl="1" indent="-285750" eaLnBrk="1" hangingPunct="1"/>
            <a:r>
              <a:rPr lang="en-US" altLang="en-US" sz="2200" smtClean="0"/>
              <a:t>This allows the DNA sequence to be in a more manageable bite-size pieces.</a:t>
            </a:r>
          </a:p>
          <a:p>
            <a:pPr eaLnBrk="1" hangingPunct="1"/>
            <a:r>
              <a:rPr lang="en-US" altLang="en-US" sz="2200" smtClean="0"/>
              <a:t>It is then possible using standard purification techniques to single out certain fragments and duplicate them to macroscopic quantities.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4114800" cy="884238"/>
          </a:xfrm>
        </p:spPr>
        <p:txBody>
          <a:bodyPr/>
          <a:lstStyle/>
          <a:p>
            <a:pPr eaLnBrk="1" hangingPunct="1"/>
            <a:r>
              <a:rPr lang="en-US" altLang="en-US" sz="3800" smtClean="0"/>
              <a:t>Cutting DNA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876800" cy="4876800"/>
          </a:xfrm>
        </p:spPr>
        <p:txBody>
          <a:bodyPr/>
          <a:lstStyle/>
          <a:p>
            <a:pPr eaLnBrk="1" hangingPunct="1"/>
            <a:r>
              <a:rPr lang="en-US" altLang="en-US" sz="2000" smtClean="0"/>
              <a:t>Restriction Enzymes cut DNA</a:t>
            </a:r>
          </a:p>
          <a:p>
            <a:pPr marL="742950" lvl="1" indent="-285750" eaLnBrk="1" hangingPunct="1"/>
            <a:r>
              <a:rPr lang="en-US" altLang="en-US" sz="1800" smtClean="0"/>
              <a:t>Only cut at special sequences (recognition site)</a:t>
            </a:r>
          </a:p>
          <a:p>
            <a:pPr eaLnBrk="1" hangingPunct="1"/>
            <a:r>
              <a:rPr lang="en-US" altLang="en-US" sz="2000" smtClean="0"/>
              <a:t>DNA contains thousands of these sites.</a:t>
            </a:r>
          </a:p>
          <a:p>
            <a:pPr eaLnBrk="1" hangingPunct="1"/>
            <a:r>
              <a:rPr lang="en-US" altLang="en-US" sz="2000" smtClean="0"/>
              <a:t>Applying different Restriction Enzymes creates fragments of varying size.</a:t>
            </a:r>
          </a:p>
          <a:p>
            <a:pPr eaLnBrk="1" hangingPunct="1"/>
            <a:r>
              <a:rPr lang="en-US" altLang="en-US" sz="2000" smtClean="0"/>
              <a:t>Restriction Enzymes first bind to the recognition site in the double-stranded DNA and then cut the DNA</a:t>
            </a:r>
          </a:p>
          <a:p>
            <a:pPr eaLnBrk="1" hangingPunct="1"/>
            <a:r>
              <a:rPr lang="en-US" altLang="en-US" sz="2000" smtClean="0"/>
              <a:t>The cut may produce blunt or sticky ends</a:t>
            </a:r>
          </a:p>
          <a:p>
            <a:pPr eaLnBrk="1" hangingPunct="1"/>
            <a:r>
              <a:rPr lang="en-US" altLang="en-US" sz="2000" smtClean="0"/>
              <a:t>The </a:t>
            </a:r>
            <a:r>
              <a:rPr lang="en-US" altLang="en-US" sz="2000" i="1" smtClean="0"/>
              <a:t>Bam</a:t>
            </a:r>
            <a:r>
              <a:rPr lang="en-US" altLang="en-US" sz="2000" smtClean="0">
                <a:latin typeface="Times New Roman" panose="02020603050405020304" pitchFamily="18" charset="0"/>
              </a:rPr>
              <a:t>HI</a:t>
            </a:r>
            <a:r>
              <a:rPr lang="en-US" altLang="en-US" sz="2000" smtClean="0"/>
              <a:t> cuts DNA at every occurrence of </a:t>
            </a:r>
            <a:r>
              <a:rPr lang="en-US" altLang="en-US" sz="2000" i="1" smtClean="0"/>
              <a:t>GGATCC</a:t>
            </a:r>
          </a:p>
        </p:txBody>
      </p:sp>
      <p:sp>
        <p:nvSpPr>
          <p:cNvPr id="136196" name="Text Box 5"/>
          <p:cNvSpPr txBox="1">
            <a:spLocks noChangeArrowheads="1"/>
          </p:cNvSpPr>
          <p:nvPr/>
        </p:nvSpPr>
        <p:spPr bwMode="auto">
          <a:xfrm>
            <a:off x="1066800" y="4191000"/>
            <a:ext cx="990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200">
              <a:latin typeface="Times New Roman" panose="02020603050405020304" pitchFamily="18" charset="0"/>
            </a:endParaRPr>
          </a:p>
        </p:txBody>
      </p:sp>
      <p:grpSp>
        <p:nvGrpSpPr>
          <p:cNvPr id="136197" name="Group 7"/>
          <p:cNvGrpSpPr>
            <a:grpSpLocks/>
          </p:cNvGrpSpPr>
          <p:nvPr/>
        </p:nvGrpSpPr>
        <p:grpSpPr bwMode="auto">
          <a:xfrm>
            <a:off x="5486400" y="685800"/>
            <a:ext cx="3429000" cy="381000"/>
            <a:chOff x="3456" y="768"/>
            <a:chExt cx="2160" cy="240"/>
          </a:xfrm>
        </p:grpSpPr>
        <p:sp>
          <p:nvSpPr>
            <p:cNvPr id="136257" name="Rectangle 8"/>
            <p:cNvSpPr>
              <a:spLocks noChangeArrowheads="1"/>
            </p:cNvSpPr>
            <p:nvPr/>
          </p:nvSpPr>
          <p:spPr bwMode="auto">
            <a:xfrm>
              <a:off x="3504" y="912"/>
              <a:ext cx="2112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2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136258" name="Group 9"/>
            <p:cNvGrpSpPr>
              <a:grpSpLocks/>
            </p:cNvGrpSpPr>
            <p:nvPr/>
          </p:nvGrpSpPr>
          <p:grpSpPr bwMode="auto">
            <a:xfrm>
              <a:off x="3648" y="912"/>
              <a:ext cx="1633" cy="96"/>
              <a:chOff x="3624" y="912"/>
              <a:chExt cx="1633" cy="96"/>
            </a:xfrm>
          </p:grpSpPr>
          <p:grpSp>
            <p:nvGrpSpPr>
              <p:cNvPr id="136260" name="Group 10"/>
              <p:cNvGrpSpPr>
                <a:grpSpLocks/>
              </p:cNvGrpSpPr>
              <p:nvPr/>
            </p:nvGrpSpPr>
            <p:grpSpPr bwMode="auto">
              <a:xfrm>
                <a:off x="3624" y="912"/>
                <a:ext cx="39" cy="96"/>
                <a:chOff x="3024" y="192"/>
                <a:chExt cx="48" cy="96"/>
              </a:xfrm>
            </p:grpSpPr>
            <p:sp>
              <p:nvSpPr>
                <p:cNvPr id="13627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74" name="Line 12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75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61" name="Group 14"/>
              <p:cNvGrpSpPr>
                <a:grpSpLocks/>
              </p:cNvGrpSpPr>
              <p:nvPr/>
            </p:nvGrpSpPr>
            <p:grpSpPr bwMode="auto">
              <a:xfrm>
                <a:off x="4181" y="912"/>
                <a:ext cx="40" cy="96"/>
                <a:chOff x="3024" y="192"/>
                <a:chExt cx="48" cy="96"/>
              </a:xfrm>
            </p:grpSpPr>
            <p:sp>
              <p:nvSpPr>
                <p:cNvPr id="13627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71" name="Line 16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72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62" name="Group 18"/>
              <p:cNvGrpSpPr>
                <a:grpSpLocks/>
              </p:cNvGrpSpPr>
              <p:nvPr/>
            </p:nvGrpSpPr>
            <p:grpSpPr bwMode="auto">
              <a:xfrm>
                <a:off x="5218" y="912"/>
                <a:ext cx="39" cy="96"/>
                <a:chOff x="3024" y="192"/>
                <a:chExt cx="48" cy="96"/>
              </a:xfrm>
            </p:grpSpPr>
            <p:sp>
              <p:nvSpPr>
                <p:cNvPr id="136267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68" name="Line 20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69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63" name="Group 22"/>
              <p:cNvGrpSpPr>
                <a:grpSpLocks/>
              </p:cNvGrpSpPr>
              <p:nvPr/>
            </p:nvGrpSpPr>
            <p:grpSpPr bwMode="auto">
              <a:xfrm>
                <a:off x="4978" y="912"/>
                <a:ext cx="40" cy="96"/>
                <a:chOff x="3024" y="192"/>
                <a:chExt cx="48" cy="96"/>
              </a:xfrm>
            </p:grpSpPr>
            <p:sp>
              <p:nvSpPr>
                <p:cNvPr id="136264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65" name="Line 24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66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36259" name="Text Box 26"/>
            <p:cNvSpPr txBox="1">
              <a:spLocks noChangeArrowheads="1"/>
            </p:cNvSpPr>
            <p:nvPr/>
          </p:nvSpPr>
          <p:spPr bwMode="auto">
            <a:xfrm>
              <a:off x="3456" y="768"/>
              <a:ext cx="1411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Restriction Enzyme “A” Cutting Sites</a:t>
              </a:r>
            </a:p>
          </p:txBody>
        </p:sp>
      </p:grpSp>
      <p:grpSp>
        <p:nvGrpSpPr>
          <p:cNvPr id="136198" name="Group 27"/>
          <p:cNvGrpSpPr>
            <a:grpSpLocks/>
          </p:cNvGrpSpPr>
          <p:nvPr/>
        </p:nvGrpSpPr>
        <p:grpSpPr bwMode="auto">
          <a:xfrm>
            <a:off x="5419725" y="1981200"/>
            <a:ext cx="3724275" cy="381000"/>
            <a:chOff x="3414" y="2064"/>
            <a:chExt cx="2346" cy="240"/>
          </a:xfrm>
        </p:grpSpPr>
        <p:sp>
          <p:nvSpPr>
            <p:cNvPr id="136221" name="Rectangle 28"/>
            <p:cNvSpPr>
              <a:spLocks noChangeArrowheads="1"/>
            </p:cNvSpPr>
            <p:nvPr/>
          </p:nvSpPr>
          <p:spPr bwMode="auto">
            <a:xfrm>
              <a:off x="3504" y="2208"/>
              <a:ext cx="2112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2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6222" name="Text Box 29"/>
            <p:cNvSpPr txBox="1">
              <a:spLocks noChangeArrowheads="1"/>
            </p:cNvSpPr>
            <p:nvPr/>
          </p:nvSpPr>
          <p:spPr bwMode="auto">
            <a:xfrm>
              <a:off x="3414" y="2064"/>
              <a:ext cx="23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Restriction Enzyme “A” &amp; Restriction Enzyme “B” Cutting Sites</a:t>
              </a:r>
            </a:p>
          </p:txBody>
        </p:sp>
        <p:grpSp>
          <p:nvGrpSpPr>
            <p:cNvPr id="136223" name="Group 30"/>
            <p:cNvGrpSpPr>
              <a:grpSpLocks/>
            </p:cNvGrpSpPr>
            <p:nvPr/>
          </p:nvGrpSpPr>
          <p:grpSpPr bwMode="auto">
            <a:xfrm>
              <a:off x="3648" y="2208"/>
              <a:ext cx="1633" cy="96"/>
              <a:chOff x="3624" y="912"/>
              <a:chExt cx="1633" cy="96"/>
            </a:xfrm>
          </p:grpSpPr>
          <p:grpSp>
            <p:nvGrpSpPr>
              <p:cNvPr id="136241" name="Group 31"/>
              <p:cNvGrpSpPr>
                <a:grpSpLocks/>
              </p:cNvGrpSpPr>
              <p:nvPr/>
            </p:nvGrpSpPr>
            <p:grpSpPr bwMode="auto">
              <a:xfrm>
                <a:off x="3624" y="912"/>
                <a:ext cx="39" cy="96"/>
                <a:chOff x="3024" y="192"/>
                <a:chExt cx="48" cy="96"/>
              </a:xfrm>
            </p:grpSpPr>
            <p:sp>
              <p:nvSpPr>
                <p:cNvPr id="13625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55" name="Line 33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56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42" name="Group 35"/>
              <p:cNvGrpSpPr>
                <a:grpSpLocks/>
              </p:cNvGrpSpPr>
              <p:nvPr/>
            </p:nvGrpSpPr>
            <p:grpSpPr bwMode="auto">
              <a:xfrm>
                <a:off x="4181" y="912"/>
                <a:ext cx="40" cy="96"/>
                <a:chOff x="3024" y="192"/>
                <a:chExt cx="48" cy="96"/>
              </a:xfrm>
            </p:grpSpPr>
            <p:sp>
              <p:nvSpPr>
                <p:cNvPr id="13625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52" name="Line 37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53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43" name="Group 39"/>
              <p:cNvGrpSpPr>
                <a:grpSpLocks/>
              </p:cNvGrpSpPr>
              <p:nvPr/>
            </p:nvGrpSpPr>
            <p:grpSpPr bwMode="auto">
              <a:xfrm>
                <a:off x="5218" y="912"/>
                <a:ext cx="39" cy="96"/>
                <a:chOff x="3024" y="192"/>
                <a:chExt cx="48" cy="96"/>
              </a:xfrm>
            </p:grpSpPr>
            <p:sp>
              <p:nvSpPr>
                <p:cNvPr id="136248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49" name="Line 41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5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44" name="Group 43"/>
              <p:cNvGrpSpPr>
                <a:grpSpLocks/>
              </p:cNvGrpSpPr>
              <p:nvPr/>
            </p:nvGrpSpPr>
            <p:grpSpPr bwMode="auto">
              <a:xfrm>
                <a:off x="4978" y="912"/>
                <a:ext cx="40" cy="96"/>
                <a:chOff x="3024" y="192"/>
                <a:chExt cx="48" cy="96"/>
              </a:xfrm>
            </p:grpSpPr>
            <p:sp>
              <p:nvSpPr>
                <p:cNvPr id="136245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46" name="Line 45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47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6224" name="Group 47"/>
            <p:cNvGrpSpPr>
              <a:grpSpLocks/>
            </p:cNvGrpSpPr>
            <p:nvPr/>
          </p:nvGrpSpPr>
          <p:grpSpPr bwMode="auto">
            <a:xfrm>
              <a:off x="3936" y="2208"/>
              <a:ext cx="1515" cy="96"/>
              <a:chOff x="3902" y="1536"/>
              <a:chExt cx="1515" cy="96"/>
            </a:xfrm>
          </p:grpSpPr>
          <p:grpSp>
            <p:nvGrpSpPr>
              <p:cNvPr id="136225" name="Group 48"/>
              <p:cNvGrpSpPr>
                <a:grpSpLocks/>
              </p:cNvGrpSpPr>
              <p:nvPr/>
            </p:nvGrpSpPr>
            <p:grpSpPr bwMode="auto">
              <a:xfrm>
                <a:off x="3902" y="1536"/>
                <a:ext cx="40" cy="96"/>
                <a:chOff x="3024" y="192"/>
                <a:chExt cx="48" cy="96"/>
              </a:xfrm>
            </p:grpSpPr>
            <p:sp>
              <p:nvSpPr>
                <p:cNvPr id="13623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9" name="Line 50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40" name="Line 51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26" name="Group 52"/>
              <p:cNvGrpSpPr>
                <a:grpSpLocks/>
              </p:cNvGrpSpPr>
              <p:nvPr/>
            </p:nvGrpSpPr>
            <p:grpSpPr bwMode="auto">
              <a:xfrm>
                <a:off x="4261" y="1536"/>
                <a:ext cx="40" cy="96"/>
                <a:chOff x="3024" y="192"/>
                <a:chExt cx="48" cy="96"/>
              </a:xfrm>
            </p:grpSpPr>
            <p:sp>
              <p:nvSpPr>
                <p:cNvPr id="13623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6" name="Line 54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27" name="Group 56"/>
              <p:cNvGrpSpPr>
                <a:grpSpLocks/>
              </p:cNvGrpSpPr>
              <p:nvPr/>
            </p:nvGrpSpPr>
            <p:grpSpPr bwMode="auto">
              <a:xfrm>
                <a:off x="5098" y="1536"/>
                <a:ext cx="40" cy="96"/>
                <a:chOff x="3024" y="192"/>
                <a:chExt cx="48" cy="96"/>
              </a:xfrm>
            </p:grpSpPr>
            <p:sp>
              <p:nvSpPr>
                <p:cNvPr id="136232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3" name="Line 58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4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28" name="Group 60"/>
              <p:cNvGrpSpPr>
                <a:grpSpLocks/>
              </p:cNvGrpSpPr>
              <p:nvPr/>
            </p:nvGrpSpPr>
            <p:grpSpPr bwMode="auto">
              <a:xfrm>
                <a:off x="5377" y="1536"/>
                <a:ext cx="40" cy="96"/>
                <a:chOff x="3024" y="192"/>
                <a:chExt cx="48" cy="96"/>
              </a:xfrm>
            </p:grpSpPr>
            <p:sp>
              <p:nvSpPr>
                <p:cNvPr id="136229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0" name="Line 62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31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6199" name="Group 64"/>
          <p:cNvGrpSpPr>
            <a:grpSpLocks/>
          </p:cNvGrpSpPr>
          <p:nvPr/>
        </p:nvGrpSpPr>
        <p:grpSpPr bwMode="auto">
          <a:xfrm>
            <a:off x="5486400" y="1143000"/>
            <a:ext cx="3429000" cy="381000"/>
            <a:chOff x="3456" y="1392"/>
            <a:chExt cx="2160" cy="240"/>
          </a:xfrm>
        </p:grpSpPr>
        <p:sp>
          <p:nvSpPr>
            <p:cNvPr id="136202" name="Rectangle 65"/>
            <p:cNvSpPr>
              <a:spLocks noChangeArrowheads="1"/>
            </p:cNvSpPr>
            <p:nvPr/>
          </p:nvSpPr>
          <p:spPr bwMode="auto">
            <a:xfrm>
              <a:off x="3504" y="1536"/>
              <a:ext cx="2112" cy="9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en-US" sz="1200">
                <a:solidFill>
                  <a:schemeClr val="accent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6203" name="Text Box 66"/>
            <p:cNvSpPr txBox="1">
              <a:spLocks noChangeArrowheads="1"/>
            </p:cNvSpPr>
            <p:nvPr/>
          </p:nvSpPr>
          <p:spPr bwMode="auto">
            <a:xfrm>
              <a:off x="3456" y="1392"/>
              <a:ext cx="140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000">
                  <a:latin typeface="Times New Roman" panose="02020603050405020304" pitchFamily="18" charset="0"/>
                </a:rPr>
                <a:t>Restriction Enzyme “B” Cutting Sites</a:t>
              </a:r>
            </a:p>
          </p:txBody>
        </p:sp>
        <p:grpSp>
          <p:nvGrpSpPr>
            <p:cNvPr id="136204" name="Group 67"/>
            <p:cNvGrpSpPr>
              <a:grpSpLocks/>
            </p:cNvGrpSpPr>
            <p:nvPr/>
          </p:nvGrpSpPr>
          <p:grpSpPr bwMode="auto">
            <a:xfrm>
              <a:off x="3936" y="1536"/>
              <a:ext cx="1515" cy="96"/>
              <a:chOff x="3902" y="1536"/>
              <a:chExt cx="1515" cy="96"/>
            </a:xfrm>
          </p:grpSpPr>
          <p:grpSp>
            <p:nvGrpSpPr>
              <p:cNvPr id="136205" name="Group 68"/>
              <p:cNvGrpSpPr>
                <a:grpSpLocks/>
              </p:cNvGrpSpPr>
              <p:nvPr/>
            </p:nvGrpSpPr>
            <p:grpSpPr bwMode="auto">
              <a:xfrm>
                <a:off x="3902" y="1536"/>
                <a:ext cx="40" cy="96"/>
                <a:chOff x="3024" y="192"/>
                <a:chExt cx="48" cy="96"/>
              </a:xfrm>
            </p:grpSpPr>
            <p:sp>
              <p:nvSpPr>
                <p:cNvPr id="136218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9" name="Line 70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2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06" name="Group 72"/>
              <p:cNvGrpSpPr>
                <a:grpSpLocks/>
              </p:cNvGrpSpPr>
              <p:nvPr/>
            </p:nvGrpSpPr>
            <p:grpSpPr bwMode="auto">
              <a:xfrm>
                <a:off x="4261" y="1536"/>
                <a:ext cx="40" cy="96"/>
                <a:chOff x="3024" y="192"/>
                <a:chExt cx="48" cy="96"/>
              </a:xfrm>
            </p:grpSpPr>
            <p:sp>
              <p:nvSpPr>
                <p:cNvPr id="13621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6" name="Line 74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7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07" name="Group 76"/>
              <p:cNvGrpSpPr>
                <a:grpSpLocks/>
              </p:cNvGrpSpPr>
              <p:nvPr/>
            </p:nvGrpSpPr>
            <p:grpSpPr bwMode="auto">
              <a:xfrm>
                <a:off x="5098" y="1536"/>
                <a:ext cx="40" cy="96"/>
                <a:chOff x="3024" y="192"/>
                <a:chExt cx="48" cy="96"/>
              </a:xfrm>
            </p:grpSpPr>
            <p:sp>
              <p:nvSpPr>
                <p:cNvPr id="136212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3" name="Line 78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4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6208" name="Group 80"/>
              <p:cNvGrpSpPr>
                <a:grpSpLocks/>
              </p:cNvGrpSpPr>
              <p:nvPr/>
            </p:nvGrpSpPr>
            <p:grpSpPr bwMode="auto">
              <a:xfrm>
                <a:off x="5377" y="1536"/>
                <a:ext cx="40" cy="96"/>
                <a:chOff x="3024" y="192"/>
                <a:chExt cx="48" cy="96"/>
              </a:xfrm>
            </p:grpSpPr>
            <p:sp>
              <p:nvSpPr>
                <p:cNvPr id="136209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3024" y="240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0" name="Line 82"/>
                <p:cNvSpPr>
                  <a:spLocks noChangeShapeType="1"/>
                </p:cNvSpPr>
                <p:nvPr/>
              </p:nvSpPr>
              <p:spPr bwMode="auto">
                <a:xfrm>
                  <a:off x="3024" y="240"/>
                  <a:ext cx="48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36211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3072" y="19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36200" name="Text Box 84"/>
          <p:cNvSpPr txBox="1">
            <a:spLocks noChangeArrowheads="1"/>
          </p:cNvSpPr>
          <p:nvPr/>
        </p:nvSpPr>
        <p:spPr bwMode="auto">
          <a:xfrm>
            <a:off x="6172200" y="1524000"/>
            <a:ext cx="22494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latin typeface="Times New Roman" panose="02020603050405020304" pitchFamily="18" charset="0"/>
              </a:rPr>
              <a:t>“A” and “B” fragments overlap</a:t>
            </a:r>
          </a:p>
        </p:txBody>
      </p:sp>
      <p:pic>
        <p:nvPicPr>
          <p:cNvPr id="136201" name="Picture 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24200"/>
            <a:ext cx="38862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1970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4800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900" b="1" smtClean="0"/>
              <a:t>1970</a:t>
            </a:r>
            <a:r>
              <a:rPr lang="en-US" altLang="en-US" sz="1900" smtClean="0"/>
              <a:t>  </a:t>
            </a:r>
            <a:r>
              <a:rPr lang="en-US" altLang="en-US" sz="2400" smtClean="0"/>
              <a:t>Howard Temin and David Baltimore independently isolate the first restriction enzyme</a:t>
            </a:r>
          </a:p>
          <a:p>
            <a:pPr eaLnBrk="1" hangingPunct="1">
              <a:lnSpc>
                <a:spcPct val="90000"/>
              </a:lnSpc>
            </a:pPr>
            <a:endParaRPr lang="en-US" alt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900" smtClean="0"/>
              <a:t>DNA can be cut into reproducible pieces with site-specific endonuclease called restriction enzymes;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/>
              <a:t>the pieces can be linked to bacterial vectors and introduced into bacterial hosts.  (</a:t>
            </a:r>
            <a:r>
              <a:rPr lang="en-US" altLang="en-US" sz="2200" smtClean="0">
                <a:solidFill>
                  <a:schemeClr val="accent2"/>
                </a:solidFill>
              </a:rPr>
              <a:t>gene cloning</a:t>
            </a:r>
            <a:r>
              <a:rPr lang="en-US" altLang="en-US" sz="2200" smtClean="0"/>
              <a:t> or </a:t>
            </a:r>
            <a:r>
              <a:rPr lang="en-US" altLang="en-US" sz="2200" smtClean="0">
                <a:solidFill>
                  <a:schemeClr val="accent2"/>
                </a:solidFill>
              </a:rPr>
              <a:t>recombinant DNA technology</a:t>
            </a:r>
            <a:r>
              <a:rPr lang="en-US" altLang="en-US" sz="2200" smtClean="0"/>
              <a:t>)</a:t>
            </a:r>
          </a:p>
        </p:txBody>
      </p:sp>
      <p:pic>
        <p:nvPicPr>
          <p:cNvPr id="44036" name="Picture 4" descr="restdna1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1524000"/>
            <a:ext cx="2717800" cy="45307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Pasting DNA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267200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Two pieces of DNA can be fused together by adding chemical bonds</a:t>
            </a:r>
          </a:p>
          <a:p>
            <a:pPr marL="742950" lvl="1" indent="-285750" eaLnBrk="1" hangingPunct="1"/>
            <a:r>
              <a:rPr lang="en-US" altLang="en-US" sz="2200" smtClean="0"/>
              <a:t>Hybridization – complementary base-pairing</a:t>
            </a:r>
          </a:p>
          <a:p>
            <a:pPr marL="742950" lvl="1" indent="-285750" eaLnBrk="1" hangingPunct="1"/>
            <a:r>
              <a:rPr lang="en-US" altLang="en-US" sz="2200" smtClean="0"/>
              <a:t>Ligation – fixing bonds with single strands</a:t>
            </a:r>
          </a:p>
        </p:txBody>
      </p:sp>
      <p:sp>
        <p:nvSpPr>
          <p:cNvPr id="137220" name="Text Box 5"/>
          <p:cNvSpPr txBox="1">
            <a:spLocks noChangeArrowheads="1"/>
          </p:cNvSpPr>
          <p:nvPr/>
        </p:nvSpPr>
        <p:spPr bwMode="auto">
          <a:xfrm>
            <a:off x="1066800" y="4191000"/>
            <a:ext cx="990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137221" name="Picture 86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752600"/>
            <a:ext cx="4129088" cy="32781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   8.3 Measuring DNA Length</a:t>
            </a:r>
          </a:p>
        </p:txBody>
      </p:sp>
      <p:sp>
        <p:nvSpPr>
          <p:cNvPr id="138243" name="Rectangle 4"/>
          <p:cNvSpPr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="0">
              <a:latin typeface="Garamond" panose="02020404030301010803" pitchFamily="18" charset="0"/>
            </a:endParaRPr>
          </a:p>
        </p:txBody>
      </p:sp>
      <p:sp>
        <p:nvSpPr>
          <p:cNvPr id="138244" name="Text Box 5"/>
          <p:cNvSpPr txBox="1">
            <a:spLocks noChangeArrowheads="1"/>
          </p:cNvSpPr>
          <p:nvPr/>
        </p:nvSpPr>
        <p:spPr bwMode="auto">
          <a:xfrm>
            <a:off x="533400" y="0"/>
            <a:ext cx="502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/>
              <a:t>An Introduction to Bioinformatics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Electrophoresis</a:t>
            </a:r>
          </a:p>
        </p:txBody>
      </p:sp>
      <p:pic>
        <p:nvPicPr>
          <p:cNvPr id="139267" name="Picture 4" descr="elecrophoresis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19800" y="1524000"/>
            <a:ext cx="2819400" cy="3609975"/>
          </a:xfrm>
          <a:noFill/>
        </p:spPr>
      </p:pic>
      <p:sp>
        <p:nvSpPr>
          <p:cNvPr id="13926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447800"/>
            <a:ext cx="5564188" cy="4530725"/>
          </a:xfrm>
          <a:noFill/>
        </p:spPr>
        <p:txBody>
          <a:bodyPr/>
          <a:lstStyle/>
          <a:p>
            <a:pPr eaLnBrk="1" hangingPunct="1"/>
            <a:r>
              <a:rPr lang="en-US" altLang="en-US" sz="2200" smtClean="0"/>
              <a:t>A copolymer of mannose and galactose, agaraose, when melted and recooled, forms a gel with pores sizes dependent upon the concentration of agarose</a:t>
            </a:r>
          </a:p>
          <a:p>
            <a:pPr eaLnBrk="1" hangingPunct="1"/>
            <a:r>
              <a:rPr lang="en-US" altLang="en-US" sz="2200" smtClean="0"/>
              <a:t>The gel acts as a molecular “brake”</a:t>
            </a:r>
          </a:p>
          <a:p>
            <a:pPr eaLnBrk="1" hangingPunct="1"/>
            <a:r>
              <a:rPr lang="en-US" altLang="en-US" sz="2200" smtClean="0"/>
              <a:t>The phosphate backbone of DNA is highly negatively charged, therefore DNA will migrate in an electric field towards the positive pole</a:t>
            </a:r>
            <a:endParaRPr lang="en-US" altLang="en-US" sz="2400" smtClean="0"/>
          </a:p>
          <a:p>
            <a:pPr marL="742950" lvl="1" indent="-285750" eaLnBrk="1" hangingPunct="1"/>
            <a:r>
              <a:rPr lang="en-US" altLang="en-US" sz="2000" smtClean="0"/>
              <a:t>The size of DNA fragments can then be determined by comparing their migration in the gel to known size standards.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Reading DNA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505575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Electrophoresis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/>
              <a:t>Reading is done mostly by using this technique. This is based on separation of molecules by their size (and in 2D gel by size and charge).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/>
              <a:t>DNA or RNA molecules are charged in aqueous solution and move to a definite direction by the action of an electric field.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/>
              <a:t>The DNA molecules are either labeled with radioisotopes or tagged with fluorescent dyes. In the latter, a laser beam can trace the dyes and send information to a computer.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/>
              <a:t>Given a DNA molecule it is then possible to obtain all fragments from it that end in either A, or T, or G, or C and these can be sorted in a gel experiment.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smtClean="0"/>
              <a:t>Another route to sequencing is direct sequencing using gene chips.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smtClean="0"/>
          </a:p>
        </p:txBody>
      </p:sp>
      <p:pic>
        <p:nvPicPr>
          <p:cNvPr id="140292" name="Picture 4" descr="gel"/>
          <p:cNvPicPr>
            <a:picLocks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0" y="914400"/>
            <a:ext cx="1600200" cy="5181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Assembling Genomes</a:t>
            </a:r>
          </a:p>
        </p:txBody>
      </p:sp>
      <p:pic>
        <p:nvPicPr>
          <p:cNvPr id="141315" name="Picture 3" descr="clone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600200"/>
            <a:ext cx="3924300" cy="4491038"/>
          </a:xfrm>
          <a:noFill/>
        </p:spPr>
      </p:pic>
      <p:sp>
        <p:nvSpPr>
          <p:cNvPr id="14131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4310063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Must take the fragments and put them back together</a:t>
            </a:r>
          </a:p>
          <a:p>
            <a:pPr marL="742950" lvl="1" indent="-285750" eaLnBrk="1" hangingPunct="1"/>
            <a:r>
              <a:rPr lang="en-US" altLang="en-US" sz="2200" smtClean="0"/>
              <a:t>Not as easy as it sounds.</a:t>
            </a:r>
          </a:p>
          <a:p>
            <a:pPr eaLnBrk="1" hangingPunct="1"/>
            <a:r>
              <a:rPr lang="en-US" altLang="en-US" sz="2600" smtClean="0"/>
              <a:t>SCS Problem (Shortest Common Superstring)</a:t>
            </a:r>
          </a:p>
          <a:p>
            <a:pPr marL="742950" lvl="1" indent="-285750" eaLnBrk="1" hangingPunct="1"/>
            <a:r>
              <a:rPr lang="en-US" altLang="en-US" sz="2200" smtClean="0"/>
              <a:t>Some of the fragments will overlap</a:t>
            </a:r>
          </a:p>
          <a:p>
            <a:pPr marL="1143000" lvl="2" indent="-228600" eaLnBrk="1" hangingPunct="1"/>
            <a:r>
              <a:rPr lang="en-US" altLang="en-US" sz="2000" smtClean="0"/>
              <a:t>Fit overlapping sequences together to get the shortest possible sequence that includes all fragment sequences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Assembling Genomes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7994650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DNA fragments contain sequencing errors</a:t>
            </a:r>
          </a:p>
          <a:p>
            <a:pPr eaLnBrk="1" hangingPunct="1"/>
            <a:r>
              <a:rPr lang="en-US" altLang="en-US" sz="2600" smtClean="0"/>
              <a:t>Two complements of DNA</a:t>
            </a:r>
          </a:p>
          <a:p>
            <a:pPr marL="742950" lvl="1" indent="-285750" eaLnBrk="1" hangingPunct="1"/>
            <a:r>
              <a:rPr lang="en-US" altLang="en-US" sz="2200" smtClean="0"/>
              <a:t>Need to take into account both directions of DNA</a:t>
            </a:r>
          </a:p>
          <a:p>
            <a:pPr eaLnBrk="1" hangingPunct="1"/>
            <a:r>
              <a:rPr lang="en-US" altLang="en-US" sz="2600" smtClean="0"/>
              <a:t>Repeat problem</a:t>
            </a:r>
          </a:p>
          <a:p>
            <a:pPr marL="742950" lvl="1" indent="-285750" eaLnBrk="1" hangingPunct="1"/>
            <a:r>
              <a:rPr lang="en-US" altLang="en-US" sz="2200" smtClean="0"/>
              <a:t>50% of human DNA is just repeats</a:t>
            </a:r>
          </a:p>
          <a:p>
            <a:pPr marL="742950" lvl="1" indent="-285750" eaLnBrk="1" hangingPunct="1"/>
            <a:r>
              <a:rPr lang="en-US" altLang="en-US" sz="2200" smtClean="0"/>
              <a:t>If you have repeating DNA, how do you know where it goes?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623175" cy="152400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Section 9: How Do Individuals of a Species Differ?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Diversity of Life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Not only do different species have different genomes, but also different individuals of the same species have different genomes.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No two individuals of a species are quite the same – this is clear in humans but is also true in every other sexually reproducing species.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Imagine the difficulty of biologists – sequencing and studying only one genome is not enough because every individual is genetically different !!!</a:t>
            </a:r>
          </a:p>
          <a:p>
            <a:pPr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200" smtClean="0"/>
              <a:t>When we speak of “the” genome of a species, we are referring to some sort of “master” genome that is fairly representative of all the possible genomes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Physical Traits and Variances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24384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Individual variations range from hair and eye color to less subtle traits such as susceptibility to malaria.</a:t>
            </a:r>
          </a:p>
          <a:p>
            <a:pPr eaLnBrk="1" hangingPunct="1"/>
            <a:r>
              <a:rPr lang="en-US" altLang="en-US" sz="2400" smtClean="0"/>
              <a:t>Physical variation is the reason we can pick out our friends in a crowd, however most physical traits and variation can only be seen at a cellular and molecular level.</a:t>
            </a:r>
          </a:p>
          <a:p>
            <a:pPr eaLnBrk="1" hangingPunct="1"/>
            <a:endParaRPr lang="en-US" altLang="en-US" sz="2400" smtClean="0"/>
          </a:p>
        </p:txBody>
      </p:sp>
      <p:pic>
        <p:nvPicPr>
          <p:cNvPr id="145412" name="Picture 4" descr="pers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1365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3" name="Picture 5" descr="perso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191000"/>
            <a:ext cx="2032000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6" descr="person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3922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7" descr="person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91000"/>
            <a:ext cx="1447800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8" descr="person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038600"/>
            <a:ext cx="15922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Sources of Physical Variation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Physical Variation and the manifestation of traits are caused by variations in the genes and differences in environmental influences.</a:t>
            </a:r>
          </a:p>
          <a:p>
            <a:pPr eaLnBrk="1" hangingPunct="1"/>
            <a:r>
              <a:rPr lang="en-US" altLang="en-US" sz="2600" smtClean="0"/>
              <a:t>An example is height, which is dependent on genes as well as the nutrition of the individual.</a:t>
            </a:r>
          </a:p>
          <a:p>
            <a:pPr eaLnBrk="1" hangingPunct="1"/>
            <a:r>
              <a:rPr lang="en-US" altLang="en-US" sz="2600" smtClean="0"/>
              <a:t>Not all variation is inheritable – only genetic variation can be passed to offspring.</a:t>
            </a:r>
          </a:p>
          <a:p>
            <a:pPr eaLnBrk="1" hangingPunct="1"/>
            <a:r>
              <a:rPr lang="en-US" altLang="en-US" sz="2600" smtClean="0"/>
              <a:t>Biologists usually focus on genetic variation instead of physical variation because it is a better representation of the species.</a:t>
            </a:r>
          </a:p>
          <a:p>
            <a:pPr eaLnBrk="1" hangingPunct="1"/>
            <a:endParaRPr lang="en-US" altLang="en-US" sz="2600" smtClean="0"/>
          </a:p>
          <a:p>
            <a:pPr eaLnBrk="1" hangingPunct="1"/>
            <a:endParaRPr lang="en-US" altLang="en-US" sz="2600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1970- 1977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z="1800" smtClean="0"/>
          </a:p>
          <a:p>
            <a:pPr eaLnBrk="1" hangingPunct="1"/>
            <a:r>
              <a:rPr lang="en-US" altLang="en-US" sz="2100" b="1" smtClean="0"/>
              <a:t>1977</a:t>
            </a:r>
            <a:r>
              <a:rPr lang="en-US" altLang="en-US" sz="2100" smtClean="0"/>
              <a:t> Phillip Sharp and Richard Roberts demonstrated that pre-mRNA is processed by the excision of introns and exons are spliced together.</a:t>
            </a:r>
          </a:p>
          <a:p>
            <a:pPr eaLnBrk="1" hangingPunct="1"/>
            <a:endParaRPr lang="en-US" altLang="en-US" sz="2100" smtClean="0"/>
          </a:p>
          <a:p>
            <a:pPr eaLnBrk="1" hangingPunct="1"/>
            <a:r>
              <a:rPr lang="en-US" altLang="en-US" sz="2100" smtClean="0"/>
              <a:t>Joan Steitz determined that the 5’ end of snRNA is partially complementary to the consensus sequence of 5’ splice junctions.</a:t>
            </a:r>
            <a:endParaRPr lang="en-US" altLang="en-US" sz="1800" smtClean="0"/>
          </a:p>
        </p:txBody>
      </p:sp>
      <p:pic>
        <p:nvPicPr>
          <p:cNvPr id="45060" name="Picture 8" descr="jsteitz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3810000"/>
            <a:ext cx="1487488" cy="2189163"/>
          </a:xfrm>
          <a:noFill/>
        </p:spPr>
      </p:pic>
      <p:sp>
        <p:nvSpPr>
          <p:cNvPr id="45061" name="Text Box 10"/>
          <p:cNvSpPr txBox="1">
            <a:spLocks noChangeArrowheads="1"/>
          </p:cNvSpPr>
          <p:nvPr/>
        </p:nvSpPr>
        <p:spPr bwMode="auto">
          <a:xfrm>
            <a:off x="7010400" y="5562600"/>
            <a:ext cx="1314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Joan Steitz</a:t>
            </a:r>
          </a:p>
        </p:txBody>
      </p:sp>
      <p:pic>
        <p:nvPicPr>
          <p:cNvPr id="45062" name="Picture 11" descr="sharp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1371600"/>
            <a:ext cx="1135063" cy="1600200"/>
          </a:xfrm>
          <a:noFill/>
        </p:spPr>
      </p:pic>
      <p:pic>
        <p:nvPicPr>
          <p:cNvPr id="45063" name="Picture 13" descr="rober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47800"/>
            <a:ext cx="11350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4" name="Text Box 14"/>
          <p:cNvSpPr txBox="1">
            <a:spLocks noChangeArrowheads="1"/>
          </p:cNvSpPr>
          <p:nvPr/>
        </p:nvSpPr>
        <p:spPr bwMode="auto">
          <a:xfrm>
            <a:off x="4876800" y="2971800"/>
            <a:ext cx="1466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Phillip Sharp</a:t>
            </a:r>
          </a:p>
        </p:txBody>
      </p:sp>
      <p:sp>
        <p:nvSpPr>
          <p:cNvPr id="45065" name="Text Box 15"/>
          <p:cNvSpPr txBox="1">
            <a:spLocks noChangeArrowheads="1"/>
          </p:cNvSpPr>
          <p:nvPr/>
        </p:nvSpPr>
        <p:spPr bwMode="auto">
          <a:xfrm>
            <a:off x="7239000" y="3048000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Richard Roberts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Genetic Variation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Despite the wide range of physical variation, genetic variation between individuals is quite small.</a:t>
            </a:r>
          </a:p>
          <a:p>
            <a:pPr eaLnBrk="1" hangingPunct="1"/>
            <a:r>
              <a:rPr lang="en-US" altLang="en-US" sz="2600" smtClean="0"/>
              <a:t>Out of 3 billion nucleotides, only roughly 3 million base pairs (0.1%) are different between individual genomes of humans.</a:t>
            </a:r>
          </a:p>
          <a:p>
            <a:pPr eaLnBrk="1" hangingPunct="1"/>
            <a:r>
              <a:rPr lang="en-US" altLang="en-US" sz="2600" smtClean="0"/>
              <a:t>Although there is a finite number of possible variations, the number is so high (4</a:t>
            </a:r>
            <a:r>
              <a:rPr lang="en-US" altLang="en-US" sz="2600" baseline="40000" smtClean="0"/>
              <a:t>3,000,000</a:t>
            </a:r>
            <a:r>
              <a:rPr lang="en-US" altLang="en-US" sz="2600" smtClean="0"/>
              <a:t>) that we can assume no two individual people have the same genome.</a:t>
            </a:r>
          </a:p>
          <a:p>
            <a:pPr eaLnBrk="1" hangingPunct="1"/>
            <a:r>
              <a:rPr lang="en-US" altLang="en-US" sz="2600" smtClean="0"/>
              <a:t>What is the cause of this genetic variation?</a:t>
            </a:r>
          </a:p>
          <a:p>
            <a:pPr eaLnBrk="1" hangingPunct="1"/>
            <a:endParaRPr lang="en-US" altLang="en-US" sz="2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Sources of Genetic Variation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b="1" smtClean="0"/>
              <a:t>Mutations</a:t>
            </a:r>
            <a:r>
              <a:rPr lang="en-US" altLang="en-US" sz="2600" smtClean="0"/>
              <a:t> are rare errors in the DNA replication process that occur at random.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When mutations occur, they affect the genetic sequence and create genetic variation between individuals.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Most mutations do not create beneficial changes and actually kill the individual.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Although mutations are the source of all new genes in a population, they are so rare that there must be another process at work to account for the large amount of diversity.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Sources of Genetic Variation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b="1" smtClean="0"/>
              <a:t>Recombination</a:t>
            </a:r>
            <a:r>
              <a:rPr lang="en-US" altLang="en-US" sz="2600" smtClean="0"/>
              <a:t> is the shuffling of genes that occurs through sexual mating and is the main source of genetic variation.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Recombination occurs via a process called </a:t>
            </a:r>
            <a:r>
              <a:rPr lang="en-US" altLang="en-US" sz="2600" b="1" smtClean="0"/>
              <a:t>crossing over</a:t>
            </a:r>
            <a:r>
              <a:rPr lang="en-US" altLang="en-US" sz="2600" smtClean="0"/>
              <a:t> in which genes switch positions with other genes during meiosis.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Recombination means that new generations inherit random combinations of genes from both parents.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recombination of genes creates a seemingly endless supply of genetic variation within a species.</a:t>
            </a:r>
          </a:p>
          <a:p>
            <a:pPr eaLnBrk="1" hangingPunct="1"/>
            <a:endParaRPr lang="en-US" altLang="en-US" sz="26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Genome of a Species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4683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It is important to distinguish between the genome of a species and the genome of an individual.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genome of a species is a representation of all possible genomes that an individual might have since the basic sequence in all individuals is more or less the same.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genome of an individual is simply a specific instance of the genome of a species.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Both types of genomes are important – we need the genome of a species to study a species as a whole, but we also need individual genomes to study genetic variation.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623175" cy="152400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Section 10: How Do Different Species Differ?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How Do Different Species Differ?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76400"/>
            <a:ext cx="8001000" cy="45307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As many as 99% of human genes are conserved across all mammals</a:t>
            </a:r>
            <a:endParaRPr lang="en-US" altLang="en-US" sz="2600" smtClean="0"/>
          </a:p>
          <a:p>
            <a:pPr eaLnBrk="1" hangingPunct="1"/>
            <a:r>
              <a:rPr lang="en-US" altLang="en-US" sz="2400" smtClean="0"/>
              <a:t>The functionality of many genes is virtually the same among many organisms</a:t>
            </a:r>
          </a:p>
          <a:p>
            <a:pPr eaLnBrk="1" hangingPunct="1"/>
            <a:r>
              <a:rPr lang="en-US" altLang="en-US" sz="2400" smtClean="0"/>
              <a:t>It is highly unlikely that the same gene with the same function would spontaneously develop among all currently living species</a:t>
            </a:r>
          </a:p>
          <a:p>
            <a:pPr eaLnBrk="1" hangingPunct="1"/>
            <a:r>
              <a:rPr lang="en-US" altLang="en-US" sz="2400" smtClean="0"/>
              <a:t>The theory of evolution suggests all living things evolved from incremental change over millions of years</a:t>
            </a:r>
            <a:endParaRPr lang="en-US" altLang="en-US" sz="2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evolution?</a:t>
            </a:r>
            <a:br>
              <a:rPr lang="en-US" altLang="en-US" smtClean="0"/>
            </a:br>
            <a:endParaRPr lang="en-US" altLang="en-US" smtClean="0"/>
          </a:p>
        </p:txBody>
      </p:sp>
      <p:pic>
        <p:nvPicPr>
          <p:cNvPr id="153603" name="Picture 3" descr="cdarwin"/>
          <p:cNvPicPr>
            <a:picLocks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1263" y="1600200"/>
            <a:ext cx="1641475" cy="2179638"/>
          </a:xfrm>
          <a:noFill/>
        </p:spPr>
      </p:pic>
      <p:sp>
        <p:nvSpPr>
          <p:cNvPr id="57856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3951288"/>
            <a:ext cx="8229600" cy="21796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A process of change in a certain direction (</a:t>
            </a:r>
            <a:r>
              <a:rPr lang="en-US" altLang="en-US" sz="2000" i="1" smtClean="0"/>
              <a:t>Merriam – Webster Online)</a:t>
            </a:r>
            <a:r>
              <a:rPr lang="en-US" altLang="en-US" sz="2000" smtClean="0"/>
              <a:t>.</a:t>
            </a:r>
            <a:endParaRPr lang="en-US" altLang="en-US" sz="2000" i="1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chemeClr val="folHlink"/>
                </a:solidFill>
              </a:rPr>
              <a:t>In Biology</a:t>
            </a:r>
            <a:r>
              <a:rPr lang="en-US" altLang="en-US" sz="2000" smtClean="0"/>
              <a:t>: The process of biological and organic change in organisms by which descendants come to differ from their ancestor (</a:t>
            </a:r>
            <a:r>
              <a:rPr lang="en-US" altLang="en-US" sz="2000" i="1" smtClean="0"/>
              <a:t>Mc GRAW –HILL Dictionary of Biological Science).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>
                <a:solidFill>
                  <a:schemeClr val="folHlink"/>
                </a:solidFill>
              </a:rPr>
              <a:t>Charles Darwin</a:t>
            </a:r>
            <a:r>
              <a:rPr lang="en-US" altLang="en-US" sz="2000" smtClean="0"/>
              <a:t> first developed the Evolution idea in detail in his well-known book </a:t>
            </a:r>
            <a:r>
              <a:rPr lang="en-US" altLang="en-US" sz="2000" i="1" smtClean="0"/>
              <a:t>On the Origin of Species, </a:t>
            </a:r>
            <a:r>
              <a:rPr lang="en-US" altLang="en-US" sz="2000" smtClean="0"/>
              <a:t>published in 1859.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8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8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2" grpId="0"/>
      <p:bldP spid="578564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Mouse and Human overview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Mouse has 2.1 x10</a:t>
            </a:r>
            <a:r>
              <a:rPr lang="en-US" altLang="en-US" baseline="30000" smtClean="0"/>
              <a:t>9</a:t>
            </a:r>
            <a:r>
              <a:rPr lang="en-US" altLang="en-US" smtClean="0"/>
              <a:t> base pairs versus 2.9 x 10</a:t>
            </a:r>
            <a:r>
              <a:rPr lang="en-US" altLang="en-US" baseline="30000" smtClean="0"/>
              <a:t>9</a:t>
            </a:r>
            <a:r>
              <a:rPr lang="en-US" altLang="en-US" smtClean="0"/>
              <a:t> in human.  </a:t>
            </a:r>
          </a:p>
          <a:p>
            <a:pPr eaLnBrk="1" hangingPunct="1"/>
            <a:r>
              <a:rPr lang="en-US" altLang="en-US" smtClean="0"/>
              <a:t>About 95% of genetic material is shared.</a:t>
            </a:r>
          </a:p>
          <a:p>
            <a:pPr eaLnBrk="1" hangingPunct="1"/>
            <a:r>
              <a:rPr lang="en-US" altLang="en-US" smtClean="0"/>
              <a:t>99% of genes shared of about 30,000 total.</a:t>
            </a:r>
          </a:p>
          <a:p>
            <a:pPr eaLnBrk="1" hangingPunct="1"/>
            <a:r>
              <a:rPr lang="en-US" altLang="en-US" smtClean="0"/>
              <a:t>The 300 genes that have no homologue in either species deal largely with immunity, detoxification, smell and sex*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1508125" y="6297613"/>
            <a:ext cx="324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0">
                <a:latin typeface="Garamond" panose="02020404030301010803" pitchFamily="18" charset="0"/>
              </a:rPr>
              <a:t>*Scientific American Dec. 5, 2002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Human and Mouse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8600" cy="426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600" smtClean="0"/>
              <a:t>Significant chromosomal rearranging occurred between the diverging point of humans and mice.  </a:t>
            </a:r>
          </a:p>
          <a:p>
            <a:pPr eaLnBrk="1" hangingPunct="1">
              <a:buFontTx/>
              <a:buNone/>
            </a:pPr>
            <a:r>
              <a:rPr lang="en-US" altLang="en-US" sz="2600" smtClean="0"/>
              <a:t>Here is a mapping of human chromosome 3.  </a:t>
            </a:r>
          </a:p>
          <a:p>
            <a:pPr eaLnBrk="1" hangingPunct="1">
              <a:buFontTx/>
              <a:buNone/>
            </a:pPr>
            <a:r>
              <a:rPr lang="en-US" altLang="en-US" sz="2600" smtClean="0"/>
              <a:t>It contains homologous sequences to at least 5 mouse chromosomes.  </a:t>
            </a:r>
          </a:p>
        </p:txBody>
      </p:sp>
      <p:pic>
        <p:nvPicPr>
          <p:cNvPr id="155652" name="Picture 4" descr="compmap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838200"/>
            <a:ext cx="2208213" cy="51054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000" b="1" smtClean="0"/>
              <a:t>Major events in the history of Molecular Biology 1986 - 1995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900" b="1" smtClean="0"/>
              <a:t>1986</a:t>
            </a:r>
            <a:r>
              <a:rPr lang="en-US" altLang="en-US" sz="1900" smtClean="0"/>
              <a:t> Leroy Hood: Developed automated sequencing mechanism</a:t>
            </a:r>
          </a:p>
          <a:p>
            <a:pPr eaLnBrk="1" hangingPunct="1">
              <a:lnSpc>
                <a:spcPct val="80000"/>
              </a:lnSpc>
            </a:pPr>
            <a:endParaRPr lang="en-US" altLang="en-US" sz="19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900" b="1" smtClean="0"/>
              <a:t>1986</a:t>
            </a:r>
            <a:r>
              <a:rPr lang="en-US" altLang="en-US" sz="1900" smtClean="0"/>
              <a:t> Human Genome Initiative announced</a:t>
            </a:r>
          </a:p>
          <a:p>
            <a:pPr marL="742950" lvl="1" indent="-285750" eaLnBrk="1" hangingPunct="1">
              <a:lnSpc>
                <a:spcPct val="80000"/>
              </a:lnSpc>
              <a:buFontTx/>
              <a:buNone/>
            </a:pPr>
            <a:endParaRPr lang="en-US" altLang="en-US" sz="17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900" b="1" smtClean="0"/>
              <a:t>1990</a:t>
            </a:r>
            <a:r>
              <a:rPr lang="en-US" altLang="en-US" sz="1900" smtClean="0"/>
              <a:t> The 15 year Human Genome project is launched by congress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9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900" b="1" smtClean="0"/>
              <a:t>1995</a:t>
            </a:r>
            <a:r>
              <a:rPr lang="en-US" altLang="en-US" sz="1900" smtClean="0"/>
              <a:t> Moderate-resolution maps of chromosomes 3, 11, 12, and 22 maps published (These maps provide the locations of “markers” on each chromosome to make locating genes easier)</a:t>
            </a:r>
          </a:p>
        </p:txBody>
      </p:sp>
      <p:pic>
        <p:nvPicPr>
          <p:cNvPr id="46084" name="Picture 12" descr="beyondhgp"/>
          <p:cNvPicPr>
            <a:picLocks noChangeAspect="1" noChangeArrowheads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3581400"/>
            <a:ext cx="2919413" cy="2189163"/>
          </a:xfrm>
          <a:noFill/>
        </p:spPr>
      </p:pic>
      <p:pic>
        <p:nvPicPr>
          <p:cNvPr id="46085" name="Picture 14" descr="reflections_hood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143000"/>
            <a:ext cx="1158875" cy="1524000"/>
          </a:xfrm>
          <a:noFill/>
        </p:spPr>
      </p:pic>
      <p:sp>
        <p:nvSpPr>
          <p:cNvPr id="46086" name="Text Box 16"/>
          <p:cNvSpPr txBox="1">
            <a:spLocks noChangeArrowheads="1"/>
          </p:cNvSpPr>
          <p:nvPr/>
        </p:nvSpPr>
        <p:spPr bwMode="auto">
          <a:xfrm>
            <a:off x="5562600" y="2667000"/>
            <a:ext cx="136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Leroy Hood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000" b="1" smtClean="0"/>
              <a:t>Major events in the history of Molecular Biology 1995-1996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24000"/>
            <a:ext cx="5181600" cy="4606925"/>
          </a:xfrm>
        </p:spPr>
        <p:txBody>
          <a:bodyPr/>
          <a:lstStyle/>
          <a:p>
            <a:pPr eaLnBrk="1" hangingPunct="1"/>
            <a:r>
              <a:rPr lang="en-US" altLang="en-US" sz="2600" b="1" smtClean="0"/>
              <a:t>1995</a:t>
            </a:r>
            <a:r>
              <a:rPr lang="en-US" altLang="en-US" sz="2600" smtClean="0"/>
              <a:t>  John Craig Venter: First </a:t>
            </a:r>
            <a:r>
              <a:rPr lang="en-US" altLang="en-US" sz="2600" smtClean="0">
                <a:solidFill>
                  <a:schemeClr val="accent2"/>
                </a:solidFill>
              </a:rPr>
              <a:t>bactierial genomes</a:t>
            </a:r>
            <a:r>
              <a:rPr lang="en-US" altLang="en-US" sz="2600" smtClean="0"/>
              <a:t> sequenced</a:t>
            </a:r>
          </a:p>
          <a:p>
            <a:pPr eaLnBrk="1" hangingPunct="1"/>
            <a:endParaRPr lang="en-US" altLang="en-US" sz="2600" smtClean="0"/>
          </a:p>
          <a:p>
            <a:pPr eaLnBrk="1" hangingPunct="1"/>
            <a:r>
              <a:rPr lang="en-US" altLang="en-US" sz="2600" b="1" smtClean="0"/>
              <a:t>1995</a:t>
            </a:r>
            <a:r>
              <a:rPr lang="en-US" altLang="en-US" sz="2600" smtClean="0"/>
              <a:t>  Automated fluorescent sequencing instruments and robotic operations </a:t>
            </a:r>
          </a:p>
          <a:p>
            <a:pPr eaLnBrk="1" hangingPunct="1"/>
            <a:endParaRPr lang="en-US" altLang="en-US" sz="2600" smtClean="0"/>
          </a:p>
          <a:p>
            <a:pPr eaLnBrk="1" hangingPunct="1"/>
            <a:r>
              <a:rPr lang="en-US" altLang="en-US" sz="2600" b="1" smtClean="0"/>
              <a:t>1996</a:t>
            </a:r>
            <a:r>
              <a:rPr lang="en-US" altLang="en-US" sz="2600" smtClean="0"/>
              <a:t>  First eukaryotic genome-yeast-sequenced</a:t>
            </a:r>
          </a:p>
        </p:txBody>
      </p:sp>
      <p:pic>
        <p:nvPicPr>
          <p:cNvPr id="47108" name="Picture 4" descr="1102_Horz_Venter_top_R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219200"/>
            <a:ext cx="1738313" cy="2286000"/>
          </a:xfrm>
          <a:noFill/>
        </p:spPr>
      </p:pic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5715000" y="3505200"/>
            <a:ext cx="2025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John Craig Venter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b="1" smtClean="0"/>
              <a:t>1997</a:t>
            </a:r>
            <a:r>
              <a:rPr lang="en-US" altLang="en-US" sz="2500" smtClean="0"/>
              <a:t> E. Coli sequenced</a:t>
            </a:r>
          </a:p>
          <a:p>
            <a:pPr eaLnBrk="1" hangingPunct="1"/>
            <a:endParaRPr lang="en-US" altLang="en-US" sz="2600" smtClean="0"/>
          </a:p>
          <a:p>
            <a:pPr eaLnBrk="1" hangingPunct="1"/>
            <a:r>
              <a:rPr lang="en-US" altLang="en-US" sz="2600" b="1" smtClean="0"/>
              <a:t>1998</a:t>
            </a:r>
            <a:r>
              <a:rPr lang="en-US" altLang="en-US" sz="2600" smtClean="0"/>
              <a:t>   PerkinsElmer, Inc.. Developed 96-capillary sequencer</a:t>
            </a:r>
          </a:p>
          <a:p>
            <a:pPr eaLnBrk="1" hangingPunct="1"/>
            <a:endParaRPr lang="en-US" altLang="en-US" sz="2600" smtClean="0"/>
          </a:p>
          <a:p>
            <a:pPr eaLnBrk="1" hangingPunct="1"/>
            <a:r>
              <a:rPr lang="en-US" altLang="en-US" sz="2600" b="1" smtClean="0"/>
              <a:t>1998</a:t>
            </a:r>
            <a:r>
              <a:rPr lang="en-US" altLang="en-US" sz="2600" smtClean="0"/>
              <a:t>   Complete sequence of the </a:t>
            </a:r>
            <a:r>
              <a:rPr lang="en-US" altLang="en-US" sz="2600" smtClean="0">
                <a:solidFill>
                  <a:schemeClr val="accent2"/>
                </a:solidFill>
              </a:rPr>
              <a:t>Caenorhabditis elegans genome</a:t>
            </a:r>
          </a:p>
          <a:p>
            <a:pPr eaLnBrk="1" hangingPunct="1"/>
            <a:endParaRPr lang="en-US" altLang="en-US" sz="260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500" b="1" smtClean="0"/>
              <a:t>1999</a:t>
            </a:r>
            <a:r>
              <a:rPr lang="en-US" altLang="en-US" sz="2500" smtClean="0"/>
              <a:t> First human chromosome (number 22) sequenced</a:t>
            </a:r>
            <a:endParaRPr lang="en-US" altLang="en-US" sz="2600" smtClean="0">
              <a:solidFill>
                <a:schemeClr val="accent2"/>
              </a:solidFill>
            </a:endParaRPr>
          </a:p>
        </p:txBody>
      </p:sp>
      <p:sp>
        <p:nvSpPr>
          <p:cNvPr id="48131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000" b="1" smtClean="0"/>
              <a:t>Major events in the history of Molecular Biology 1997 - 1999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000" b="1" smtClean="0"/>
              <a:t>Major events in the history of Molecular Biology 2000-2001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191000" cy="4530725"/>
          </a:xfrm>
        </p:spPr>
        <p:txBody>
          <a:bodyPr/>
          <a:lstStyle/>
          <a:p>
            <a:pPr eaLnBrk="1" hangingPunct="1"/>
            <a:r>
              <a:rPr lang="en-US" altLang="en-US" sz="2400" b="1" smtClean="0"/>
              <a:t>2000</a:t>
            </a:r>
            <a:r>
              <a:rPr lang="en-US" altLang="en-US" sz="2400" smtClean="0"/>
              <a:t>   Complete sequence of the euchromatic portion of the </a:t>
            </a:r>
            <a:r>
              <a:rPr lang="en-US" altLang="en-US" sz="2400" smtClean="0">
                <a:solidFill>
                  <a:schemeClr val="accent2"/>
                </a:solidFill>
              </a:rPr>
              <a:t>Drosophila melanogaster genome</a:t>
            </a:r>
          </a:p>
          <a:p>
            <a:pPr eaLnBrk="1" hangingPunct="1"/>
            <a:endParaRPr lang="en-US" altLang="en-US" sz="2400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400" b="1" smtClean="0"/>
              <a:t>2001 </a:t>
            </a:r>
            <a:r>
              <a:rPr lang="en-US" altLang="en-US" sz="2400" smtClean="0"/>
              <a:t>International </a:t>
            </a:r>
            <a:r>
              <a:rPr lang="en-US" altLang="en-US" sz="2400" smtClean="0">
                <a:solidFill>
                  <a:schemeClr val="accent2"/>
                </a:solidFill>
              </a:rPr>
              <a:t>Human Genome Sequencing</a:t>
            </a:r>
            <a:r>
              <a:rPr lang="en-US" altLang="en-US" sz="2400" smtClean="0"/>
              <a:t>:first  draft of the sequence of the human genome published</a:t>
            </a:r>
          </a:p>
          <a:p>
            <a:pPr eaLnBrk="1" hangingPunct="1">
              <a:buFontTx/>
              <a:buNone/>
            </a:pPr>
            <a:endParaRPr lang="en-US" altLang="en-US" sz="2400" smtClean="0"/>
          </a:p>
        </p:txBody>
      </p:sp>
      <p:pic>
        <p:nvPicPr>
          <p:cNvPr id="49156" name="Picture 4" descr="covermed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1295400"/>
            <a:ext cx="3338513" cy="4495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z="3000" b="1" smtClean="0"/>
              <a:t>Major events in the history of Molecular Biology 2003- Present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191000" cy="4530725"/>
          </a:xfrm>
        </p:spPr>
        <p:txBody>
          <a:bodyPr/>
          <a:lstStyle/>
          <a:p>
            <a:pPr eaLnBrk="1" hangingPunct="1"/>
            <a:r>
              <a:rPr lang="en-US" altLang="en-US" sz="2100" b="1" smtClean="0"/>
              <a:t>April 2003</a:t>
            </a:r>
            <a:r>
              <a:rPr lang="en-US" altLang="en-US" sz="2100" smtClean="0"/>
              <a:t> Human Genome Project Completed.  Mouse genome is sequenced.</a:t>
            </a:r>
          </a:p>
          <a:p>
            <a:pPr eaLnBrk="1" hangingPunct="1"/>
            <a:endParaRPr lang="en-US" altLang="en-US" sz="2100" smtClean="0"/>
          </a:p>
          <a:p>
            <a:pPr eaLnBrk="1" hangingPunct="1"/>
            <a:r>
              <a:rPr lang="en-US" altLang="en-US" sz="2100" b="1" smtClean="0"/>
              <a:t>April 2004</a:t>
            </a:r>
            <a:r>
              <a:rPr lang="en-US" altLang="en-US" sz="2100" smtClean="0"/>
              <a:t> Rat genome sequenced.</a:t>
            </a:r>
          </a:p>
        </p:txBody>
      </p:sp>
      <p:pic>
        <p:nvPicPr>
          <p:cNvPr id="50180" name="Picture 6" descr="mosaic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1828800"/>
            <a:ext cx="2598738" cy="33607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3800" smtClean="0"/>
              <a:t>Section1: </a:t>
            </a:r>
            <a:r>
              <a:rPr lang="en-US" altLang="en-US" sz="3700" smtClean="0">
                <a:latin typeface="Broadway" panose="04040905080B02020502" pitchFamily="82" charset="0"/>
              </a:rPr>
              <a:t>What is Life made of?</a:t>
            </a:r>
            <a:endParaRPr lang="en-US" altLang="en-US" sz="3200" smtClean="0"/>
          </a:p>
        </p:txBody>
      </p:sp>
      <p:pic>
        <p:nvPicPr>
          <p:cNvPr id="51203" name="Picture 4" descr="figure-01-07a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3733800"/>
            <a:ext cx="1724025" cy="1285875"/>
          </a:xfrm>
          <a:noFill/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1219200" y="312420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0"/>
          </a:p>
        </p:txBody>
      </p:sp>
      <p:pic>
        <p:nvPicPr>
          <p:cNvPr id="51205" name="Picture 6" descr="cili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1295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 descr="cell37-3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81200"/>
            <a:ext cx="1295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8" descr="cell84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1295400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8" name="Picture 9" descr="cell37-2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81200"/>
            <a:ext cx="1295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9" name="Picture 10" descr="cell37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81200"/>
            <a:ext cx="13350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Picture 11" descr="figure-01-07b"/>
          <p:cNvPicPr>
            <a:picLocks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3800" y="3733800"/>
            <a:ext cx="1752600" cy="1252538"/>
          </a:xfrm>
          <a:noFill/>
        </p:spPr>
      </p:pic>
      <p:pic>
        <p:nvPicPr>
          <p:cNvPr id="51211" name="Picture 12" descr="figure-01-07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733800"/>
            <a:ext cx="1752600" cy="125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>
                <a:latin typeface="Albertus Medium" pitchFamily="34" charset="0"/>
              </a:rPr>
              <a:t>Cells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100" b="1" smtClean="0">
                <a:solidFill>
                  <a:schemeClr val="accent2"/>
                </a:solidFill>
                <a:latin typeface="Arial Narrow" panose="020B0606020202030204" pitchFamily="34" charset="0"/>
              </a:rPr>
              <a:t>Fundamental working units</a:t>
            </a:r>
            <a:r>
              <a:rPr lang="en-US" altLang="en-US" sz="2100" smtClean="0">
                <a:latin typeface="Arial Narrow" panose="020B0606020202030204" pitchFamily="34" charset="0"/>
              </a:rPr>
              <a:t> of every living system. </a:t>
            </a:r>
          </a:p>
          <a:p>
            <a:pPr eaLnBrk="1" hangingPunct="1"/>
            <a:r>
              <a:rPr lang="en-US" altLang="en-US" sz="2100" smtClean="0">
                <a:latin typeface="Arial Narrow" panose="020B0606020202030204" pitchFamily="34" charset="0"/>
              </a:rPr>
              <a:t>Every organism is composed of one of two </a:t>
            </a:r>
          </a:p>
          <a:p>
            <a:pPr eaLnBrk="1" hangingPunct="1">
              <a:buFontTx/>
              <a:buNone/>
            </a:pPr>
            <a:r>
              <a:rPr lang="en-US" altLang="en-US" sz="2100" smtClean="0">
                <a:latin typeface="Arial Narrow" panose="020B0606020202030204" pitchFamily="34" charset="0"/>
              </a:rPr>
              <a:t>     radically different types of cells: </a:t>
            </a:r>
          </a:p>
          <a:p>
            <a:pPr eaLnBrk="1" hangingPunct="1">
              <a:buFontTx/>
              <a:buNone/>
            </a:pPr>
            <a:r>
              <a:rPr lang="en-US" altLang="en-US" sz="2100" b="1" smtClean="0">
                <a:latin typeface="Arial Narrow" panose="020B0606020202030204" pitchFamily="34" charset="0"/>
              </a:rPr>
              <a:t>     </a:t>
            </a:r>
            <a:r>
              <a:rPr lang="en-US" altLang="en-US" sz="2100" b="1" smtClean="0">
                <a:solidFill>
                  <a:schemeClr val="accent2"/>
                </a:solidFill>
                <a:latin typeface="Arial Narrow" panose="020B0606020202030204" pitchFamily="34" charset="0"/>
              </a:rPr>
              <a:t>prokaryotic</a:t>
            </a:r>
            <a:r>
              <a:rPr lang="en-US" altLang="en-US" sz="2100" b="1" smtClean="0">
                <a:latin typeface="Arial Narrow" panose="020B0606020202030204" pitchFamily="34" charset="0"/>
              </a:rPr>
              <a:t> </a:t>
            </a:r>
            <a:r>
              <a:rPr lang="en-US" altLang="en-US" sz="2100" smtClean="0">
                <a:latin typeface="Arial Narrow" panose="020B0606020202030204" pitchFamily="34" charset="0"/>
              </a:rPr>
              <a:t>cells or </a:t>
            </a:r>
          </a:p>
          <a:p>
            <a:pPr eaLnBrk="1" hangingPunct="1">
              <a:buFontTx/>
              <a:buNone/>
            </a:pPr>
            <a:r>
              <a:rPr lang="en-US" altLang="en-US" sz="2100" smtClean="0">
                <a:latin typeface="Arial Narrow" panose="020B0606020202030204" pitchFamily="34" charset="0"/>
              </a:rPr>
              <a:t>     </a:t>
            </a:r>
            <a:r>
              <a:rPr lang="en-US" altLang="en-US" sz="2100" b="1" smtClean="0">
                <a:solidFill>
                  <a:schemeClr val="accent2"/>
                </a:solidFill>
                <a:latin typeface="Arial Narrow" panose="020B0606020202030204" pitchFamily="34" charset="0"/>
              </a:rPr>
              <a:t>eukaryotic </a:t>
            </a:r>
            <a:r>
              <a:rPr lang="en-US" altLang="en-US" sz="2100" smtClean="0">
                <a:latin typeface="Arial Narrow" panose="020B0606020202030204" pitchFamily="34" charset="0"/>
              </a:rPr>
              <a:t>cells.</a:t>
            </a:r>
          </a:p>
          <a:p>
            <a:pPr eaLnBrk="1" hangingPunct="1"/>
            <a:r>
              <a:rPr lang="en-US" altLang="en-US" sz="2100" b="1" smtClean="0">
                <a:solidFill>
                  <a:schemeClr val="accent2"/>
                </a:solidFill>
                <a:latin typeface="Arial Narrow" panose="020B0606020202030204" pitchFamily="34" charset="0"/>
              </a:rPr>
              <a:t>Prokaryotes</a:t>
            </a:r>
            <a:r>
              <a:rPr lang="en-US" altLang="en-US" sz="2100" smtClean="0">
                <a:solidFill>
                  <a:schemeClr val="accent2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100" smtClean="0">
                <a:latin typeface="Arial Narrow" panose="020B0606020202030204" pitchFamily="34" charset="0"/>
              </a:rPr>
              <a:t>and  </a:t>
            </a:r>
            <a:r>
              <a:rPr lang="en-US" altLang="en-US" sz="2100" b="1" smtClean="0">
                <a:solidFill>
                  <a:schemeClr val="accent2"/>
                </a:solidFill>
                <a:latin typeface="Arial Narrow" panose="020B0606020202030204" pitchFamily="34" charset="0"/>
              </a:rPr>
              <a:t>Eukaryotes</a:t>
            </a:r>
            <a:r>
              <a:rPr lang="en-US" altLang="en-US" sz="2100" smtClean="0">
                <a:solidFill>
                  <a:schemeClr val="accent2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100" smtClean="0">
                <a:latin typeface="Arial Narrow" panose="020B0606020202030204" pitchFamily="34" charset="0"/>
              </a:rPr>
              <a:t>are descended from the same primitive cell.  </a:t>
            </a:r>
          </a:p>
          <a:p>
            <a:pPr marL="742950" lvl="1" indent="-285750" eaLnBrk="1" hangingPunct="1"/>
            <a:r>
              <a:rPr lang="en-US" altLang="en-US" sz="2200" smtClean="0">
                <a:latin typeface="Arial Narrow" panose="020B0606020202030204" pitchFamily="34" charset="0"/>
              </a:rPr>
              <a:t>All extant prokaryotic and eukaryotic cells  are the result of a total of 3.5 billion years of evolution.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Outline: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0.  History:  Major Events in Molecular Biology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1.  What Is Life Made Of?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2.  What Is Genetic Material?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3.  What Do Genes Do?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4.  What Molecule Code For Genes?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5.   What Is the Structure Of DNA?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6.  What Carries Information between DNA and Proteins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7.  How are Proteins Made?</a:t>
            </a:r>
          </a:p>
          <a:p>
            <a:pPr eaLnBrk="1" hangingPunct="1">
              <a:buFontTx/>
              <a:buNone/>
            </a:pPr>
            <a:endParaRPr lang="en-US" altLang="en-US" sz="25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Life begins with Cell</a:t>
            </a:r>
            <a:br>
              <a:rPr lang="en-US" altLang="en-US" sz="3800" smtClean="0"/>
            </a:br>
            <a:endParaRPr lang="en-US" altLang="en-US" sz="3800" smtClean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4343400"/>
            <a:ext cx="6705600" cy="16764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A cell is a smallest structural unit of an organism that is capable of independent functioning</a:t>
            </a:r>
          </a:p>
          <a:p>
            <a:pPr eaLnBrk="1" hangingPunct="1"/>
            <a:r>
              <a:rPr lang="en-US" altLang="en-US" sz="2400" smtClean="0"/>
              <a:t>All cells have some common features</a:t>
            </a:r>
          </a:p>
          <a:p>
            <a:pPr eaLnBrk="1" hangingPunct="1">
              <a:buFontTx/>
              <a:buNone/>
            </a:pPr>
            <a:endParaRPr lang="en-US" altLang="en-US" sz="2400" smtClean="0"/>
          </a:p>
          <a:p>
            <a:pPr eaLnBrk="1" hangingPunct="1">
              <a:buFontTx/>
              <a:buNone/>
            </a:pPr>
            <a:endParaRPr lang="en-US" altLang="en-US" sz="2400" smtClean="0"/>
          </a:p>
          <a:p>
            <a:pPr lvl="1" eaLnBrk="1" hangingPunct="1">
              <a:buFontTx/>
              <a:buNone/>
            </a:pPr>
            <a:endParaRPr lang="en-US" altLang="en-US" sz="2000" smtClean="0"/>
          </a:p>
          <a:p>
            <a:pPr eaLnBrk="1" hangingPunct="1"/>
            <a:endParaRPr lang="en-US" altLang="en-US" sz="2400" smtClean="0"/>
          </a:p>
        </p:txBody>
      </p:sp>
      <p:pic>
        <p:nvPicPr>
          <p:cNvPr id="53252" name="Picture 4" descr="figure-01-02b-2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3"/>
          <a:stretch>
            <a:fillRect/>
          </a:stretch>
        </p:blipFill>
        <p:spPr>
          <a:xfrm>
            <a:off x="990600" y="1143000"/>
            <a:ext cx="6781800" cy="3276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All Cells have common Cycles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5638800"/>
            <a:ext cx="6400800" cy="838200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Born, eat, replicate, and die</a:t>
            </a:r>
          </a:p>
          <a:p>
            <a:pPr eaLnBrk="1" hangingPunct="1">
              <a:buFontTx/>
              <a:buNone/>
            </a:pPr>
            <a:endParaRPr lang="en-US" altLang="en-US" sz="2600" smtClean="0"/>
          </a:p>
        </p:txBody>
      </p:sp>
      <p:pic>
        <p:nvPicPr>
          <p:cNvPr id="54276" name="Picture 4" descr="figure-01-17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219200"/>
            <a:ext cx="7772400" cy="4495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5_6"/>
          <p:cNvPicPr>
            <a:picLocks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124200"/>
            <a:ext cx="4038600" cy="2906713"/>
          </a:xfrm>
          <a:noFill/>
        </p:spPr>
      </p:pic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05800" cy="960438"/>
          </a:xfrm>
        </p:spPr>
        <p:txBody>
          <a:bodyPr/>
          <a:lstStyle/>
          <a:p>
            <a:pPr eaLnBrk="1" hangingPunct="1"/>
            <a:r>
              <a:rPr lang="en-US" altLang="en-US" sz="3200" b="1" smtClean="0">
                <a:latin typeface="Albertus Medium" pitchFamily="34" charset="0"/>
              </a:rPr>
              <a:t>2 types of cells: Prokaryotes v.s.Eukaryotes</a:t>
            </a:r>
            <a:br>
              <a:rPr lang="en-US" altLang="en-US" sz="3200" b="1" smtClean="0">
                <a:latin typeface="Albertus Medium" pitchFamily="34" charset="0"/>
              </a:rPr>
            </a:br>
            <a:endParaRPr lang="en-US" altLang="en-US" sz="3200" b="1" smtClean="0">
              <a:latin typeface="Albertus Medium" pitchFamily="34" charset="0"/>
            </a:endParaRPr>
          </a:p>
        </p:txBody>
      </p:sp>
      <p:pic>
        <p:nvPicPr>
          <p:cNvPr id="55300" name="Picture 4" descr="bactcell"/>
          <p:cNvPicPr>
            <a:picLocks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447800"/>
            <a:ext cx="4038600" cy="24399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Prokaryotes and Eukaryotes</a:t>
            </a:r>
          </a:p>
        </p:txBody>
      </p:sp>
      <p:pic>
        <p:nvPicPr>
          <p:cNvPr id="56323" name="Picture 3" descr="threedomains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143000"/>
            <a:ext cx="5238750" cy="3600450"/>
          </a:xfrm>
          <a:noFill/>
        </p:spPr>
      </p:pic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33400" y="4724400"/>
            <a:ext cx="80724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0">
                <a:latin typeface="Garamond" panose="02020404030301010803" pitchFamily="18" charset="0"/>
              </a:rPr>
              <a:t>According to the most recent evidence, there are three main branches to the tree of life. </a:t>
            </a:r>
          </a:p>
          <a:p>
            <a:pPr>
              <a:buFontTx/>
              <a:buChar char="•"/>
            </a:pPr>
            <a:r>
              <a:rPr lang="en-US" altLang="en-US" b="0">
                <a:latin typeface="Garamond" panose="02020404030301010803" pitchFamily="18" charset="0"/>
              </a:rPr>
              <a:t>Prokaryotes include Archaea (“ancient ones”) and bacteria.</a:t>
            </a:r>
          </a:p>
          <a:p>
            <a:pPr>
              <a:buFontTx/>
              <a:buChar char="•"/>
            </a:pPr>
            <a:r>
              <a:rPr lang="en-US" altLang="en-US" b="0">
                <a:latin typeface="Garamond" panose="02020404030301010803" pitchFamily="18" charset="0"/>
              </a:rPr>
              <a:t>Eukaryotes are kingdom Eukarya and includes plants, animals, fungi and certain algae.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Prokaryotes and Eukaryotes, continued</a:t>
            </a:r>
          </a:p>
        </p:txBody>
      </p:sp>
      <p:graphicFrame>
        <p:nvGraphicFramePr>
          <p:cNvPr id="345091" name="Group 3"/>
          <p:cNvGraphicFramePr>
            <a:graphicFrameLocks noGrp="1"/>
          </p:cNvGraphicFramePr>
          <p:nvPr>
            <p:ph idx="1"/>
          </p:nvPr>
        </p:nvGraphicFramePr>
        <p:xfrm>
          <a:off x="457200" y="1752600"/>
          <a:ext cx="8229600" cy="4308475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Prokaryotes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Eukaryotes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Single cell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Single or multi cell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nucleus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Nucleus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4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organelles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Organelles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One piece of circular DNA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Chromosomes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6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 mRNA post transcriptional modification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Exons/Introns splicing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Overview of organizations of life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Nucleus</a:t>
            </a:r>
            <a:r>
              <a:rPr lang="en-US" altLang="en-US" smtClean="0"/>
              <a:t> = </a:t>
            </a:r>
            <a:r>
              <a:rPr lang="en-US" altLang="en-US" b="1" smtClean="0"/>
              <a:t>library</a:t>
            </a:r>
          </a:p>
          <a:p>
            <a:pPr eaLnBrk="1" hangingPunct="1"/>
            <a:r>
              <a:rPr lang="en-US" altLang="en-US" b="1" smtClean="0"/>
              <a:t>Chromosomes</a:t>
            </a:r>
            <a:r>
              <a:rPr lang="en-US" altLang="en-US" smtClean="0"/>
              <a:t> = </a:t>
            </a:r>
            <a:r>
              <a:rPr lang="en-US" altLang="en-US" b="1" smtClean="0"/>
              <a:t>bookshelves</a:t>
            </a:r>
          </a:p>
          <a:p>
            <a:pPr eaLnBrk="1" hangingPunct="1"/>
            <a:r>
              <a:rPr lang="en-US" altLang="en-US" b="1" smtClean="0"/>
              <a:t>Genes</a:t>
            </a:r>
            <a:r>
              <a:rPr lang="en-US" altLang="en-US" smtClean="0"/>
              <a:t> = </a:t>
            </a:r>
            <a:r>
              <a:rPr lang="en-US" altLang="en-US" b="1" smtClean="0"/>
              <a:t>books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Almost every cell in an organism contains the same libraries and the same sets of books.</a:t>
            </a:r>
          </a:p>
          <a:p>
            <a:pPr eaLnBrk="1" hangingPunct="1"/>
            <a:r>
              <a:rPr lang="en-US" altLang="en-US" smtClean="0"/>
              <a:t>Books represent all the information (DNA) that every cell in the body needs so it can grow and carry out its various functions.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148638" cy="647700"/>
          </a:xfrm>
        </p:spPr>
        <p:txBody>
          <a:bodyPr/>
          <a:lstStyle/>
          <a:p>
            <a:pPr eaLnBrk="1" hangingPunct="1"/>
            <a:r>
              <a:rPr lang="en-US" altLang="en-US" sz="2500" b="1" smtClean="0">
                <a:latin typeface="Albertus Medium" pitchFamily="34" charset="0"/>
              </a:rPr>
              <a:t>Some Terminology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b="1" u="sng" smtClean="0">
                <a:solidFill>
                  <a:schemeClr val="hlink"/>
                </a:solidFill>
                <a:latin typeface="Arial Narrow" panose="020B0606020202030204" pitchFamily="34" charset="0"/>
              </a:rPr>
              <a:t>Genome</a:t>
            </a:r>
            <a:r>
              <a:rPr lang="en-US" altLang="en-US" sz="1900" smtClean="0">
                <a:latin typeface="Arial Narrow" panose="020B0606020202030204" pitchFamily="34" charset="0"/>
              </a:rPr>
              <a:t>: </a:t>
            </a:r>
            <a:r>
              <a:rPr lang="en-US" altLang="en-US" sz="1900" b="1" smtClean="0">
                <a:latin typeface="Arial Narrow" panose="020B0606020202030204" pitchFamily="34" charset="0"/>
              </a:rPr>
              <a:t>an organism’s genetic material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900" b="1" u="sng" smtClean="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100" b="1" u="sng" smtClean="0">
                <a:solidFill>
                  <a:schemeClr val="hlink"/>
                </a:solidFill>
                <a:latin typeface="Arial Narrow" panose="020B0606020202030204" pitchFamily="34" charset="0"/>
              </a:rPr>
              <a:t>Gene</a:t>
            </a:r>
            <a:r>
              <a:rPr lang="en-US" altLang="en-US" sz="1900" smtClean="0">
                <a:latin typeface="Arial Narrow" panose="020B0606020202030204" pitchFamily="34" charset="0"/>
              </a:rPr>
              <a:t>: </a:t>
            </a:r>
            <a:r>
              <a:rPr lang="en-US" altLang="en-US" sz="1900" b="1" smtClean="0">
                <a:latin typeface="Arial Narrow" panose="020B0606020202030204" pitchFamily="34" charset="0"/>
              </a:rPr>
              <a:t>a discrete units of hereditary information located on the chromosomes and consisting of DNA.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900" b="1" smtClean="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100" b="1" u="sng" smtClean="0">
                <a:solidFill>
                  <a:schemeClr val="hlink"/>
                </a:solidFill>
                <a:latin typeface="Arial Narrow" panose="020B0606020202030204" pitchFamily="34" charset="0"/>
              </a:rPr>
              <a:t>Genotype</a:t>
            </a:r>
            <a:r>
              <a:rPr lang="en-US" altLang="en-US" sz="1900" smtClean="0">
                <a:latin typeface="Arial Narrow" panose="020B0606020202030204" pitchFamily="34" charset="0"/>
              </a:rPr>
              <a:t>: </a:t>
            </a:r>
            <a:r>
              <a:rPr lang="en-US" altLang="en-US" sz="1900" b="1" smtClean="0">
                <a:latin typeface="Arial Narrow" panose="020B0606020202030204" pitchFamily="34" charset="0"/>
              </a:rPr>
              <a:t>The genetic makeup of an organism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900" b="1" smtClean="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100" b="1" u="sng" smtClean="0">
                <a:solidFill>
                  <a:schemeClr val="hlink"/>
                </a:solidFill>
                <a:latin typeface="Arial Narrow" panose="020B0606020202030204" pitchFamily="34" charset="0"/>
              </a:rPr>
              <a:t>Phenotype</a:t>
            </a:r>
            <a:r>
              <a:rPr lang="en-US" altLang="en-US" sz="1900" smtClean="0">
                <a:latin typeface="Arial Narrow" panose="020B0606020202030204" pitchFamily="34" charset="0"/>
              </a:rPr>
              <a:t>: </a:t>
            </a:r>
            <a:r>
              <a:rPr lang="en-US" altLang="en-US" sz="1900" b="1" smtClean="0">
                <a:latin typeface="Arial Narrow" panose="020B0606020202030204" pitchFamily="34" charset="0"/>
              </a:rPr>
              <a:t>the physical expressed traits of an organism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900" b="1" smtClean="0">
              <a:latin typeface="Arial Narrow" panose="020B060602020203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100" b="1" u="sng" smtClean="0">
                <a:solidFill>
                  <a:schemeClr val="hlink"/>
                </a:solidFill>
                <a:latin typeface="Arial Narrow" panose="020B0606020202030204" pitchFamily="34" charset="0"/>
              </a:rPr>
              <a:t>Nucleic acid</a:t>
            </a:r>
            <a:r>
              <a:rPr lang="en-US" altLang="en-US" sz="1900" smtClean="0">
                <a:latin typeface="Arial Narrow" panose="020B0606020202030204" pitchFamily="34" charset="0"/>
              </a:rPr>
              <a:t>: </a:t>
            </a:r>
            <a:r>
              <a:rPr lang="en-US" altLang="en-US" sz="1900" b="1" smtClean="0">
                <a:latin typeface="Arial Narrow" panose="020B0606020202030204" pitchFamily="34" charset="0"/>
              </a:rPr>
              <a:t>Biological molecules (RNA and DNA) that allow organisms to reproduce;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12775"/>
          </a:xfrm>
        </p:spPr>
        <p:txBody>
          <a:bodyPr/>
          <a:lstStyle/>
          <a:p>
            <a:pPr eaLnBrk="1" hangingPunct="1"/>
            <a:r>
              <a:rPr lang="en-US" altLang="en-US" sz="2500" b="1" smtClean="0">
                <a:latin typeface="Albertus Medium" pitchFamily="34" charset="0"/>
              </a:rPr>
              <a:t>More Terminology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The </a:t>
            </a: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genome</a:t>
            </a:r>
            <a:r>
              <a:rPr lang="en-US" altLang="en-US" sz="1800" smtClean="0">
                <a:latin typeface="Verdana" panose="020B0604030504040204" pitchFamily="34" charset="0"/>
              </a:rPr>
              <a:t> is an organism’s complete set of DNA, including all of its genes.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each genome contains all of the information needed to build and maintain that organism.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The genome includes both the </a:t>
            </a:r>
            <a:r>
              <a:rPr lang="en-US" altLang="en-US" sz="1800" smtClean="0">
                <a:latin typeface="Verdana" panose="020B0604030504040204" pitchFamily="34" charset="0"/>
                <a:hlinkClick r:id="rId3" tooltip="Gene"/>
              </a:rPr>
              <a:t>genes</a:t>
            </a:r>
            <a:r>
              <a:rPr lang="en-US" altLang="en-US" sz="1800" smtClean="0">
                <a:latin typeface="Verdana" panose="020B0604030504040204" pitchFamily="34" charset="0"/>
              </a:rPr>
              <a:t> and the </a:t>
            </a:r>
            <a:r>
              <a:rPr lang="en-US" altLang="en-US" sz="1800" smtClean="0">
                <a:latin typeface="Verdana" panose="020B0604030504040204" pitchFamily="34" charset="0"/>
                <a:hlinkClick r:id="rId4" tooltip="Noncoding DNA"/>
              </a:rPr>
              <a:t>non-coding sequences</a:t>
            </a:r>
            <a:r>
              <a:rPr lang="en-US" altLang="en-US" sz="1800" smtClean="0">
                <a:latin typeface="Verdana" panose="020B0604030504040204" pitchFamily="34" charset="0"/>
              </a:rPr>
              <a:t> of the DNA.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a bacteria contains about 600,000 DNA base pairs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human and mouse genomes have some 3 billion.</a:t>
            </a:r>
            <a:endParaRPr lang="en-US" altLang="en-US" sz="18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Chromosomes</a:t>
            </a:r>
            <a:r>
              <a:rPr lang="en-US" altLang="en-US" sz="1800" smtClean="0">
                <a:latin typeface="Verdana" panose="020B0604030504040204" pitchFamily="34" charset="0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human genome has 46 (23 pairs) distinct chromosomes.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Each chromosome contains many </a:t>
            </a: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genes</a:t>
            </a:r>
            <a:r>
              <a:rPr lang="en-US" altLang="en-US" sz="1800" smtClean="0">
                <a:solidFill>
                  <a:schemeClr val="accent2"/>
                </a:solidFill>
                <a:latin typeface="Verdana" panose="020B0604030504040204" pitchFamily="34" charset="0"/>
              </a:rPr>
              <a:t>.</a:t>
            </a:r>
            <a:r>
              <a:rPr lang="en-US" altLang="en-US" sz="1800" smtClean="0">
                <a:latin typeface="Verdana" panose="020B0604030504040204" pitchFamily="34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Gene</a:t>
            </a:r>
            <a:r>
              <a:rPr lang="en-US" altLang="en-US" sz="1800" smtClean="0">
                <a:latin typeface="Verdana" panose="020B0604030504040204" pitchFamily="34" charset="0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basic physical and functional units of heredity.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specific sequences of DNA bases that encode instructions on how to make </a:t>
            </a: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proteins</a:t>
            </a:r>
            <a:r>
              <a:rPr lang="en-US" altLang="en-US" sz="1800" smtClean="0">
                <a:solidFill>
                  <a:schemeClr val="accent2"/>
                </a:solidFill>
                <a:latin typeface="Verdana" panose="020B0604030504040204" pitchFamily="34" charset="0"/>
              </a:rPr>
              <a:t>.</a:t>
            </a:r>
            <a:r>
              <a:rPr lang="en-US" altLang="en-US" sz="1800" smtClean="0">
                <a:latin typeface="Verdana" panose="020B0604030504040204" pitchFamily="34" charset="0"/>
              </a:rPr>
              <a:t> </a:t>
            </a:r>
            <a:endParaRPr lang="en-US" altLang="en-US" sz="18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Proteins</a:t>
            </a:r>
            <a:r>
              <a:rPr lang="en-US" altLang="en-US" sz="1800" smtClean="0">
                <a:latin typeface="Verdana" panose="020B0604030504040204" pitchFamily="34" charset="0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Make up the cellular structure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800" smtClean="0">
                <a:latin typeface="Verdana" panose="020B0604030504040204" pitchFamily="34" charset="0"/>
              </a:rPr>
              <a:t>large, complex molecules made up of smaller subunits called </a:t>
            </a:r>
            <a:r>
              <a:rPr lang="en-US" altLang="en-US" sz="1800" b="1" smtClean="0">
                <a:solidFill>
                  <a:schemeClr val="accent2"/>
                </a:solidFill>
                <a:latin typeface="Verdana" panose="020B0604030504040204" pitchFamily="34" charset="0"/>
              </a:rPr>
              <a:t>amino acids. </a:t>
            </a:r>
            <a:endParaRPr lang="en-US" altLang="en-US" sz="1800" smtClean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80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All Life depends on 3 critical molecules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DNAs</a:t>
            </a:r>
          </a:p>
          <a:p>
            <a:pPr lvl="1" eaLnBrk="1" hangingPunct="1"/>
            <a:r>
              <a:rPr lang="en-US" altLang="en-US" sz="2200" smtClean="0"/>
              <a:t>Hold information on how cell works</a:t>
            </a:r>
          </a:p>
          <a:p>
            <a:pPr eaLnBrk="1" hangingPunct="1"/>
            <a:r>
              <a:rPr lang="en-US" altLang="en-US" sz="2600" smtClean="0"/>
              <a:t>RNAs</a:t>
            </a:r>
          </a:p>
          <a:p>
            <a:pPr lvl="1" eaLnBrk="1" hangingPunct="1"/>
            <a:r>
              <a:rPr lang="en-US" altLang="en-US" sz="2200" smtClean="0"/>
              <a:t>Act to transfer short pieces of information to different parts of cell</a:t>
            </a:r>
          </a:p>
          <a:p>
            <a:pPr lvl="1" eaLnBrk="1" hangingPunct="1"/>
            <a:r>
              <a:rPr lang="en-US" altLang="en-US" sz="2200" smtClean="0"/>
              <a:t>Provide templates to synthesize into protein</a:t>
            </a:r>
          </a:p>
          <a:p>
            <a:pPr eaLnBrk="1" hangingPunct="1"/>
            <a:r>
              <a:rPr lang="en-US" altLang="en-US" sz="2600" smtClean="0"/>
              <a:t>Proteins</a:t>
            </a:r>
          </a:p>
          <a:p>
            <a:pPr lvl="1" eaLnBrk="1" hangingPunct="1"/>
            <a:r>
              <a:rPr lang="en-US" altLang="en-US" sz="2200" smtClean="0"/>
              <a:t>Form enzymes that send signals to other cells and regulate gene activity</a:t>
            </a:r>
          </a:p>
          <a:p>
            <a:pPr lvl="1" eaLnBrk="1" hangingPunct="1"/>
            <a:r>
              <a:rPr lang="en-US" altLang="en-US" sz="2200" smtClean="0"/>
              <a:t>Form body’s major components (e.g. hair, skin, etc.)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DNA: The Code of Life</a:t>
            </a:r>
          </a:p>
        </p:txBody>
      </p:sp>
      <p:pic>
        <p:nvPicPr>
          <p:cNvPr id="62467" name="Picture 3" descr="figure-01-10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143000"/>
            <a:ext cx="7239000" cy="3352800"/>
          </a:xfrm>
          <a:noFill/>
        </p:spPr>
      </p:pic>
      <p:sp>
        <p:nvSpPr>
          <p:cNvPr id="624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4724400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The structure and the four genomic letters code for all living organisms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Adenine, Guanine, Thymine, and Cytosine which pair A-T and C-G on complimentary strands.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Outline Cont.	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8.  How Can We Analyze DNA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1.  Copying DNA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2.  Cutting and Pasting DNA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3.  Measuring DNA Length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4.  Probing DNA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9.  How Do Individuals of a Species Differ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500" smtClean="0">
                <a:latin typeface="Arial Narrow" panose="020B0606020202030204" pitchFamily="34" charset="0"/>
              </a:rPr>
              <a:t>10.  How Do Different Species Differ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1.  Molecular Evolution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2.  Comparative Genomics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3.  Genome Rearrangement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endParaRPr lang="en-US" altLang="en-US" sz="2500" smtClean="0">
              <a:latin typeface="Arial Narrow" panose="020B0606020202030204" pitchFamily="34" charset="0"/>
            </a:endParaRPr>
          </a:p>
          <a:p>
            <a:pPr eaLnBrk="1" hangingPunct="1">
              <a:buFontTx/>
              <a:buNone/>
            </a:pPr>
            <a:endParaRPr lang="en-US" altLang="en-US" sz="25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DNA, RNA, and the Flow of Information </a:t>
            </a:r>
          </a:p>
        </p:txBody>
      </p:sp>
      <p:pic>
        <p:nvPicPr>
          <p:cNvPr id="63491" name="Picture 3" descr="f12002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286000"/>
            <a:ext cx="6705600" cy="3722688"/>
          </a:xfrm>
          <a:noFill/>
        </p:spPr>
      </p:pic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4724400" y="32766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Translation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1828800" y="32766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Transcription</a:t>
            </a:r>
          </a:p>
        </p:txBody>
      </p:sp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1371600" y="1905000"/>
            <a:ext cx="1676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Replication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 the Genetics Makeup</a:t>
            </a:r>
          </a:p>
        </p:txBody>
      </p:sp>
      <p:pic>
        <p:nvPicPr>
          <p:cNvPr id="64515" name="Picture 3" descr="figure-01-26de"/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3962400"/>
            <a:ext cx="4038600" cy="1577975"/>
          </a:xfrm>
          <a:noFill/>
        </p:spPr>
      </p:pic>
      <p:pic>
        <p:nvPicPr>
          <p:cNvPr id="64516" name="Picture 4" descr="figure-01-26a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1600200"/>
            <a:ext cx="4038600" cy="1835150"/>
          </a:xfrm>
          <a:noFill/>
        </p:spPr>
      </p:pic>
      <p:sp>
        <p:nvSpPr>
          <p:cNvPr id="64517" name="Rectangle 5"/>
          <p:cNvSpPr>
            <a:spLocks noGrp="1" noChangeArrowheads="1"/>
          </p:cNvSpPr>
          <p:nvPr>
            <p:ph type="body" sz="half" idx="3"/>
          </p:nvPr>
        </p:nvSpPr>
        <p:spPr>
          <a:xfrm>
            <a:off x="4648200" y="1600200"/>
            <a:ext cx="4114800" cy="1905000"/>
          </a:xfrm>
        </p:spPr>
        <p:txBody>
          <a:bodyPr/>
          <a:lstStyle/>
          <a:p>
            <a:pPr eaLnBrk="1" hangingPunct="1"/>
            <a:r>
              <a:rPr lang="en-US" altLang="en-US" sz="2200" smtClean="0"/>
              <a:t>Genes are inherited and are expressed</a:t>
            </a:r>
          </a:p>
          <a:p>
            <a:pPr lvl="1" eaLnBrk="1" hangingPunct="1"/>
            <a:r>
              <a:rPr lang="en-US" altLang="en-US" sz="2000" b="1" smtClean="0"/>
              <a:t>genotype</a:t>
            </a:r>
            <a:r>
              <a:rPr lang="en-US" altLang="en-US" sz="2000" smtClean="0"/>
              <a:t> (genetic makeup)</a:t>
            </a:r>
          </a:p>
          <a:p>
            <a:pPr lvl="1" eaLnBrk="1" hangingPunct="1"/>
            <a:r>
              <a:rPr lang="en-US" altLang="en-US" sz="2000" b="1" smtClean="0"/>
              <a:t>phenotype</a:t>
            </a:r>
            <a:r>
              <a:rPr lang="en-US" altLang="en-US" sz="2000" smtClean="0"/>
              <a:t> (physical expression)</a:t>
            </a:r>
          </a:p>
        </p:txBody>
      </p:sp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914400" y="40386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b="0"/>
          </a:p>
        </p:txBody>
      </p:sp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4724400" y="4114800"/>
            <a:ext cx="4038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200" b="0"/>
              <a:t>On the left, is the eye’s phenotypes of green and black eye genes.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Cell Information: Instruction book of Life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DNA, RNA, and Proteins are examples of strings written in either the four-letter nucleotide of DNA and RNA (A C G T/U)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or the twenty-letter amino acid of proteins. Each amino acid is coded by 3 nucleotides called codon. (Leu, Arg, Met, etc.)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600" smtClean="0"/>
          </a:p>
        </p:txBody>
      </p:sp>
      <p:pic>
        <p:nvPicPr>
          <p:cNvPr id="65540" name="Picture 4" descr="f12005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219200"/>
            <a:ext cx="4191000" cy="44958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/>
              <a:t>Section 2: Genetic Material of Life</a:t>
            </a:r>
          </a:p>
        </p:txBody>
      </p:sp>
      <p:pic>
        <p:nvPicPr>
          <p:cNvPr id="66563" name="Picture 5" descr="DNAhel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9800"/>
            <a:ext cx="49530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Outline For Section 2: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600" smtClean="0">
                <a:latin typeface="Arial Narrow" panose="020B0606020202030204" pitchFamily="34" charset="0"/>
              </a:rPr>
              <a:t>What is Genetic Material?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b="1" i="1" smtClean="0">
                <a:solidFill>
                  <a:schemeClr val="hlink"/>
                </a:solidFill>
                <a:latin typeface="Arial Narrow" panose="020B0606020202030204" pitchFamily="34" charset="0"/>
              </a:rPr>
              <a:t>Mendel’s experiments</a:t>
            </a: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200" b="1" i="1" smtClean="0">
                <a:solidFill>
                  <a:schemeClr val="tx2"/>
                </a:solidFill>
                <a:latin typeface="Arial Narrow" panose="020B0606020202030204" pitchFamily="34" charset="0"/>
              </a:rPr>
              <a:t>Pea plant experiments</a:t>
            </a:r>
            <a:endParaRPr lang="en-US" altLang="en-US" sz="2200" smtClean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2600" b="1" i="1" smtClean="0">
                <a:solidFill>
                  <a:schemeClr val="hlink"/>
                </a:solidFill>
                <a:latin typeface="Arial Narrow" panose="020B0606020202030204" pitchFamily="34" charset="0"/>
              </a:rPr>
              <a:t>Mutations in DNA</a:t>
            </a:r>
            <a:endParaRPr lang="en-US" altLang="en-US" sz="2600" smtClean="0">
              <a:latin typeface="Arial Narrow" panose="020B0606020202030204" pitchFamily="34" charset="0"/>
            </a:endParaRPr>
          </a:p>
          <a:p>
            <a:pPr marL="742950" lvl="1" indent="-285750" eaLnBrk="1" hangingPunct="1">
              <a:buClr>
                <a:schemeClr val="tx1"/>
              </a:buClr>
            </a:pPr>
            <a:r>
              <a:rPr lang="en-US" altLang="en-US" sz="2200" smtClean="0">
                <a:latin typeface="Arial Narrow" panose="020B0606020202030204" pitchFamily="34" charset="0"/>
              </a:rPr>
              <a:t>Good, Bad, Silent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b="1" i="1" smtClean="0">
                <a:solidFill>
                  <a:schemeClr val="hlink"/>
                </a:solidFill>
                <a:latin typeface="Arial Narrow" panose="020B0606020202030204" pitchFamily="34" charset="0"/>
              </a:rPr>
              <a:t>Chromosomes</a:t>
            </a:r>
            <a:endParaRPr lang="en-US" altLang="en-US" sz="2600" smtClean="0">
              <a:latin typeface="Arial Narrow" panose="020B0606020202030204" pitchFamily="34" charset="0"/>
            </a:endParaRPr>
          </a:p>
          <a:p>
            <a:pPr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Linked Genes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Gene Order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Genetic Maps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100" smtClean="0">
                <a:latin typeface="Arial Narrow" panose="020B0606020202030204" pitchFamily="34" charset="0"/>
              </a:rPr>
              <a:t>Chromosomes and sexual reproduction</a:t>
            </a:r>
          </a:p>
          <a:p>
            <a:pPr eaLnBrk="1" hangingPunct="1">
              <a:buFontTx/>
              <a:buNone/>
            </a:pPr>
            <a:endParaRPr lang="en-US" altLang="en-US" sz="21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229600" cy="682625"/>
          </a:xfrm>
        </p:spPr>
        <p:txBody>
          <a:bodyPr/>
          <a:lstStyle/>
          <a:p>
            <a:pPr eaLnBrk="1" hangingPunct="1"/>
            <a:r>
              <a:rPr lang="en-US" altLang="en-US" sz="3800" smtClean="0"/>
              <a:t>Mendel and his Genes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are genes?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    -physical and functional traits that are passed on from one generation to the next.</a:t>
            </a:r>
          </a:p>
          <a:p>
            <a:pPr eaLnBrk="1" hangingPunct="1"/>
            <a:r>
              <a:rPr lang="en-US" altLang="en-US" smtClean="0"/>
              <a:t>Genes were discovered by Gregor Mendel in the 1860s while he was experimenting with the pea plant. He asked the question: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  <p:sp>
        <p:nvSpPr>
          <p:cNvPr id="106500" name="WordArt 4"/>
          <p:cNvSpPr>
            <a:spLocks noChangeArrowheads="1" noChangeShapeType="1" noTextEdit="1"/>
          </p:cNvSpPr>
          <p:nvPr/>
        </p:nvSpPr>
        <p:spPr bwMode="auto">
          <a:xfrm>
            <a:off x="1524000" y="4800600"/>
            <a:ext cx="6172200" cy="9144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13005"/>
                <a:gd name="adj2" fmla="val 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Do traits come from a blend of both parent's traits 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or from only one parent?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The Pea Plant Experiments </a:t>
            </a:r>
            <a:br>
              <a:rPr lang="en-US" altLang="en-US" sz="3800" smtClean="0"/>
            </a:br>
            <a:endParaRPr lang="en-US" altLang="en-US" sz="380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marL="495300" indent="-495300" eaLnBrk="1" hangingPunct="1"/>
            <a:r>
              <a:rPr lang="en-US" altLang="en-US" sz="2600" smtClean="0"/>
              <a:t>Mendel discovered that genes were passed on to offspring by both parents in two forms: </a:t>
            </a:r>
            <a:r>
              <a:rPr lang="en-US" altLang="en-US" sz="2600" u="sng" smtClean="0"/>
              <a:t>dominant</a:t>
            </a:r>
            <a:r>
              <a:rPr lang="en-US" altLang="en-US" sz="2600" smtClean="0"/>
              <a:t> and </a:t>
            </a:r>
            <a:r>
              <a:rPr lang="en-US" altLang="en-US" sz="2600" u="sng" smtClean="0"/>
              <a:t>recessive</a:t>
            </a:r>
            <a:r>
              <a:rPr lang="en-US" altLang="en-US" sz="2600" smtClean="0"/>
              <a:t>.</a:t>
            </a:r>
          </a:p>
        </p:txBody>
      </p:sp>
      <p:sp>
        <p:nvSpPr>
          <p:cNvPr id="107524" name="Text Box 4"/>
          <p:cNvSpPr txBox="1">
            <a:spLocks noChangeArrowheads="1"/>
          </p:cNvSpPr>
          <p:nvPr/>
        </p:nvSpPr>
        <p:spPr bwMode="auto">
          <a:xfrm>
            <a:off x="762000" y="3733800"/>
            <a:ext cx="3810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000" b="0">
                <a:latin typeface="Perpetua" panose="02020502060401020303" pitchFamily="18" charset="0"/>
              </a:rPr>
              <a:t> </a:t>
            </a:r>
            <a:r>
              <a:rPr lang="en-US" altLang="en-US" sz="2400" b="0">
                <a:latin typeface="Perpetua" panose="02020502060401020303" pitchFamily="18" charset="0"/>
              </a:rPr>
              <a:t>The dominant form would be the phenotypic characteristic of the offspring</a:t>
            </a:r>
          </a:p>
        </p:txBody>
      </p:sp>
      <p:pic>
        <p:nvPicPr>
          <p:cNvPr id="107525" name="Picture 5" descr="pea experiment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124200"/>
            <a:ext cx="4191000" cy="27559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smtClean="0"/>
              <a:t>DNA: the building blocks of genetic material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 was later discovered to be the molecule that makes up the inherited genetic material.</a:t>
            </a:r>
          </a:p>
          <a:p>
            <a:pPr eaLnBrk="1" hangingPunct="1"/>
            <a:r>
              <a:rPr lang="en-US" altLang="en-US" smtClean="0"/>
              <a:t>Experiments performed by Fredrick Griffith in 1928 and experiments with bacteriophages in 1952 led to this discovery. </a:t>
            </a:r>
            <a:endParaRPr lang="en-US" altLang="en-US" sz="1400" smtClean="0"/>
          </a:p>
          <a:p>
            <a:pPr eaLnBrk="1" hangingPunct="1"/>
            <a:r>
              <a:rPr lang="en-US" altLang="en-US" smtClean="0"/>
              <a:t>DNA provides a code, consisting of 4 letters, for all cellular function.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0" y="5257800"/>
            <a:ext cx="6172200" cy="600075"/>
            <a:chOff x="960" y="3312"/>
            <a:chExt cx="3888" cy="378"/>
          </a:xfrm>
        </p:grpSpPr>
        <p:sp>
          <p:nvSpPr>
            <p:cNvPr id="70661" name="WordArt 5"/>
            <p:cNvSpPr>
              <a:spLocks noChangeArrowheads="1" noChangeShapeType="1" noTextEdit="1"/>
            </p:cNvSpPr>
            <p:nvPr/>
          </p:nvSpPr>
          <p:spPr bwMode="auto">
            <a:xfrm>
              <a:off x="3360" y="3312"/>
              <a:ext cx="1488" cy="37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CC99FF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00CC"/>
                      </a:gs>
                      <a:gs pos="100000">
                        <a:srgbClr val="CC00CC"/>
                      </a:gs>
                    </a:gsLst>
                    <a:lin ang="5400000" scaled="1"/>
                  </a:gradFill>
                  <a:effectLst>
                    <a:outerShdw dist="53882" dir="2700000" algn="ctr" rotWithShape="0">
                      <a:srgbClr val="9999FF">
                        <a:alpha val="79999"/>
                      </a:srgbClr>
                    </a:outerShdw>
                  </a:effectLst>
                  <a:latin typeface="Impact" panose="020B0806030902050204" pitchFamily="34" charset="0"/>
                </a:rPr>
                <a:t>C A G T</a:t>
              </a:r>
            </a:p>
          </p:txBody>
        </p:sp>
        <p:sp>
          <p:nvSpPr>
            <p:cNvPr id="70662" name="WordArt 6"/>
            <p:cNvSpPr>
              <a:spLocks noChangeArrowheads="1" noChangeShapeType="1" noTextEdit="1"/>
            </p:cNvSpPr>
            <p:nvPr/>
          </p:nvSpPr>
          <p:spPr bwMode="auto">
            <a:xfrm>
              <a:off x="960" y="3360"/>
              <a:ext cx="2256" cy="2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Perpetua" panose="02020502060401020303" pitchFamily="18" charset="0"/>
                </a:rPr>
                <a:t>Letters in DNA code: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MUtAsHONS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DNA can be thought of as a sequence of the nucleotides: C, A, G, or T.</a:t>
            </a:r>
          </a:p>
          <a:p>
            <a:pPr eaLnBrk="1" hangingPunct="1"/>
            <a:r>
              <a:rPr lang="en-US" altLang="en-US" smtClean="0"/>
              <a:t>What happens to genes when the DNA sequence is mutated?</a:t>
            </a:r>
          </a:p>
          <a:p>
            <a:pPr eaLnBrk="1" hangingPunct="1">
              <a:buFontTx/>
              <a:buNone/>
            </a:pPr>
            <a:endParaRPr lang="en-US" altLang="en-US" smtClean="0"/>
          </a:p>
        </p:txBody>
      </p:sp>
      <p:sp>
        <p:nvSpPr>
          <p:cNvPr id="71684" name="WordArt 4"/>
          <p:cNvSpPr>
            <a:spLocks noChangeArrowheads="1" noChangeShapeType="1" noTextEdit="1"/>
          </p:cNvSpPr>
          <p:nvPr/>
        </p:nvSpPr>
        <p:spPr bwMode="auto">
          <a:xfrm>
            <a:off x="5410200" y="3733800"/>
            <a:ext cx="25908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ATCTAG</a:t>
            </a:r>
          </a:p>
        </p:txBody>
      </p:sp>
      <p:sp>
        <p:nvSpPr>
          <p:cNvPr id="71685" name="WordArt 5"/>
          <p:cNvSpPr>
            <a:spLocks noChangeArrowheads="1" noChangeShapeType="1" noTextEdit="1"/>
          </p:cNvSpPr>
          <p:nvPr/>
        </p:nvSpPr>
        <p:spPr bwMode="auto">
          <a:xfrm>
            <a:off x="838200" y="3810000"/>
            <a:ext cx="40005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Perpetua" panose="02020502060401020303" pitchFamily="18" charset="0"/>
              </a:rPr>
              <a:t>Normal DNA sequence:</a:t>
            </a:r>
          </a:p>
        </p:txBody>
      </p:sp>
      <p:sp>
        <p:nvSpPr>
          <p:cNvPr id="71686" name="AutoShape 6"/>
          <p:cNvSpPr>
            <a:spLocks noChangeArrowheads="1"/>
          </p:cNvSpPr>
          <p:nvPr/>
        </p:nvSpPr>
        <p:spPr bwMode="auto">
          <a:xfrm>
            <a:off x="6705600" y="44958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7" name="WordArt 7"/>
          <p:cNvSpPr>
            <a:spLocks noChangeArrowheads="1" noChangeShapeType="1" noTextEdit="1"/>
          </p:cNvSpPr>
          <p:nvPr/>
        </p:nvSpPr>
        <p:spPr bwMode="auto">
          <a:xfrm>
            <a:off x="5410200" y="5181600"/>
            <a:ext cx="2590800" cy="6556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 panose="020B0A04020102020204" pitchFamily="34" charset="0"/>
              </a:rPr>
              <a:t>ATCGAG</a:t>
            </a:r>
          </a:p>
        </p:txBody>
      </p:sp>
      <p:sp>
        <p:nvSpPr>
          <p:cNvPr id="71688" name="WordArt 8"/>
          <p:cNvSpPr>
            <a:spLocks noChangeArrowheads="1" noChangeShapeType="1" noTextEdit="1"/>
          </p:cNvSpPr>
          <p:nvPr/>
        </p:nvSpPr>
        <p:spPr bwMode="auto">
          <a:xfrm>
            <a:off x="6629400" y="5181600"/>
            <a:ext cx="457200" cy="685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71689" name="WordArt 9"/>
          <p:cNvSpPr>
            <a:spLocks noChangeArrowheads="1" noChangeShapeType="1" noTextEdit="1"/>
          </p:cNvSpPr>
          <p:nvPr/>
        </p:nvSpPr>
        <p:spPr bwMode="auto">
          <a:xfrm>
            <a:off x="914400" y="5181600"/>
            <a:ext cx="40005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3399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Perpetua" panose="02020502060401020303" pitchFamily="18" charset="0"/>
              </a:rPr>
              <a:t>Mutated DNA sequence: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534400" cy="884238"/>
          </a:xfrm>
        </p:spPr>
        <p:txBody>
          <a:bodyPr/>
          <a:lstStyle/>
          <a:p>
            <a:pPr eaLnBrk="1" hangingPunct="1"/>
            <a:r>
              <a:rPr lang="en-US" altLang="en-US" smtClean="0"/>
              <a:t>The Good, the Bad, and the Silent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Mutations can serve the organism in three ways: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/>
            <a:r>
              <a:rPr lang="en-US" altLang="en-US" smtClean="0">
                <a:solidFill>
                  <a:srgbClr val="FF0000"/>
                </a:solidFill>
              </a:rPr>
              <a:t>The Good :</a:t>
            </a:r>
          </a:p>
          <a:p>
            <a:pPr eaLnBrk="1" hangingPunct="1">
              <a:buFontTx/>
              <a:buNone/>
            </a:pPr>
            <a:endParaRPr lang="en-US" altLang="en-US" smtClean="0"/>
          </a:p>
          <a:p>
            <a:pPr eaLnBrk="1" hangingPunct="1"/>
            <a:r>
              <a:rPr lang="en-US" altLang="en-US" smtClean="0">
                <a:solidFill>
                  <a:srgbClr val="000099"/>
                </a:solidFill>
              </a:rPr>
              <a:t>The Bad :</a:t>
            </a:r>
          </a:p>
          <a:p>
            <a:pPr eaLnBrk="1" hangingPunct="1">
              <a:buFontTx/>
              <a:buNone/>
            </a:pPr>
            <a:endParaRPr lang="en-US" altLang="en-US" smtClean="0">
              <a:solidFill>
                <a:srgbClr val="000099"/>
              </a:solidFill>
            </a:endParaRPr>
          </a:p>
          <a:p>
            <a:pPr eaLnBrk="1" hangingPunct="1"/>
            <a:r>
              <a:rPr lang="en-US" altLang="en-US" smtClean="0">
                <a:solidFill>
                  <a:srgbClr val="008000"/>
                </a:solidFill>
              </a:rPr>
              <a:t>The Silent:</a:t>
            </a:r>
          </a:p>
        </p:txBody>
      </p:sp>
      <p:sp>
        <p:nvSpPr>
          <p:cNvPr id="110596" name="Text Box 4"/>
          <p:cNvSpPr txBox="1">
            <a:spLocks noChangeArrowheads="1"/>
          </p:cNvSpPr>
          <p:nvPr/>
        </p:nvSpPr>
        <p:spPr bwMode="auto">
          <a:xfrm>
            <a:off x="2438400" y="2895600"/>
            <a:ext cx="67056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b="0">
                <a:solidFill>
                  <a:srgbClr val="FF0000"/>
                </a:solidFill>
                <a:latin typeface="Myriad Web" pitchFamily="34" charset="0"/>
              </a:rPr>
              <a:t>A mutation can cause a trait that enhances the organism’s function: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600" b="0">
                <a:solidFill>
                  <a:srgbClr val="FF0000"/>
                </a:solidFill>
                <a:latin typeface="Myriad Web" pitchFamily="34" charset="0"/>
              </a:rPr>
              <a:t>Mutation in the sickle cell gene provides resistance to malaria.</a:t>
            </a:r>
          </a:p>
        </p:txBody>
      </p:sp>
      <p:sp>
        <p:nvSpPr>
          <p:cNvPr id="110597" name="Text Box 5"/>
          <p:cNvSpPr txBox="1">
            <a:spLocks noChangeArrowheads="1"/>
          </p:cNvSpPr>
          <p:nvPr/>
        </p:nvSpPr>
        <p:spPr bwMode="auto">
          <a:xfrm>
            <a:off x="2209800" y="4114800"/>
            <a:ext cx="69342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b="0">
                <a:solidFill>
                  <a:srgbClr val="000099"/>
                </a:solidFill>
                <a:latin typeface="Myriad Web" pitchFamily="34" charset="0"/>
              </a:rPr>
              <a:t>A mutation can cause a trait that is harmful, sometimes fatal to the organism: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1600" b="0">
                <a:solidFill>
                  <a:srgbClr val="000099"/>
                </a:solidFill>
                <a:latin typeface="Myriad Web" pitchFamily="34" charset="0"/>
              </a:rPr>
              <a:t>Huntington’s disease, a symptom of a gene mutation, is a degenerative disease of the nervous system.</a:t>
            </a:r>
          </a:p>
        </p:txBody>
      </p:sp>
      <p:sp>
        <p:nvSpPr>
          <p:cNvPr id="110598" name="Text Box 6"/>
          <p:cNvSpPr txBox="1">
            <a:spLocks noChangeArrowheads="1"/>
          </p:cNvSpPr>
          <p:nvPr/>
        </p:nvSpPr>
        <p:spPr bwMode="auto">
          <a:xfrm>
            <a:off x="2590800" y="5410200"/>
            <a:ext cx="6400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 b="0">
                <a:solidFill>
                  <a:srgbClr val="008000"/>
                </a:solidFill>
                <a:latin typeface="Myriad Web" pitchFamily="34" charset="0"/>
              </a:rPr>
              <a:t>A mutation can simply cause no difference in the function of the organism.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5867400" y="5867400"/>
            <a:ext cx="3276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000" b="0"/>
              <a:t>Campbell, Biology, 5</a:t>
            </a:r>
            <a:r>
              <a:rPr lang="en-US" altLang="en-US" sz="1000" b="0" baseline="30000"/>
              <a:t>th</a:t>
            </a:r>
            <a:r>
              <a:rPr lang="en-US" altLang="en-US" sz="1000" b="0"/>
              <a:t> edition, p. 255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6" grpId="0"/>
      <p:bldP spid="110597" grpId="0"/>
      <p:bldP spid="11059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How Molecular Biology came about?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191000" cy="4800600"/>
          </a:xfrm>
        </p:spPr>
        <p:txBody>
          <a:bodyPr/>
          <a:lstStyle/>
          <a:p>
            <a:pPr eaLnBrk="1" hangingPunct="1"/>
            <a:r>
              <a:rPr lang="en-US" altLang="en-US" sz="2200" smtClean="0"/>
              <a:t>Microscopic biology began in 1665</a:t>
            </a:r>
          </a:p>
          <a:p>
            <a:pPr eaLnBrk="1" hangingPunct="1"/>
            <a:endParaRPr lang="en-US" altLang="en-US" sz="2200" smtClean="0"/>
          </a:p>
          <a:p>
            <a:pPr eaLnBrk="1" hangingPunct="1"/>
            <a:r>
              <a:rPr lang="en-US" altLang="en-US" sz="2200" smtClean="0"/>
              <a:t>Robert Hooke (1635-1703) discovered organisms are made up of cells</a:t>
            </a:r>
          </a:p>
          <a:p>
            <a:pPr eaLnBrk="1" hangingPunct="1">
              <a:buFontTx/>
              <a:buNone/>
            </a:pPr>
            <a:endParaRPr lang="en-US" altLang="en-US" sz="2200" smtClean="0"/>
          </a:p>
          <a:p>
            <a:pPr eaLnBrk="1" hangingPunct="1"/>
            <a:r>
              <a:rPr lang="en-US" altLang="en-US" sz="2200" smtClean="0"/>
              <a:t>Matthias Schleiden (1804-1881) and Theodor Schwann (1810-1882) further expanded the study of cells in 1830s</a:t>
            </a:r>
          </a:p>
          <a:p>
            <a:pPr eaLnBrk="1" hangingPunct="1">
              <a:buFontTx/>
              <a:buNone/>
            </a:pPr>
            <a:endParaRPr lang="en-US" altLang="en-US" sz="2200" smtClean="0"/>
          </a:p>
        </p:txBody>
      </p:sp>
      <p:pic>
        <p:nvPicPr>
          <p:cNvPr id="36868" name="Picture 4" descr="Hooke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1143000"/>
            <a:ext cx="1692275" cy="1981200"/>
          </a:xfrm>
          <a:noFill/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6477000" y="12192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600" b="0"/>
              <a:t>Robert Hooke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endParaRPr lang="en-US" altLang="en-US" sz="2600" b="0"/>
          </a:p>
        </p:txBody>
      </p:sp>
      <p:pic>
        <p:nvPicPr>
          <p:cNvPr id="36870" name="Picture 6" descr="Schwann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3276600"/>
            <a:ext cx="1676400" cy="1962150"/>
          </a:xfrm>
          <a:noFill/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6705600" y="51816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600" b="0"/>
              <a:t>Theodor Schwann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endParaRPr lang="en-US" altLang="en-US" sz="2600" b="0"/>
          </a:p>
        </p:txBody>
      </p:sp>
      <p:pic>
        <p:nvPicPr>
          <p:cNvPr id="36872" name="Picture 8" descr="matthi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24200"/>
            <a:ext cx="1600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4572000" y="5334000"/>
            <a:ext cx="1981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600" b="0"/>
              <a:t>Matthias Schleiden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</a:pPr>
            <a:endParaRPr lang="en-US" altLang="en-US" sz="26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686800" cy="884238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Genes are Organized into Chromosomes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30725"/>
          </a:xfrm>
        </p:spPr>
        <p:txBody>
          <a:bodyPr/>
          <a:lstStyle/>
          <a:p>
            <a:pPr eaLnBrk="1" hangingPunct="1"/>
            <a:r>
              <a:rPr lang="en-US" altLang="en-US" sz="2500" smtClean="0"/>
              <a:t>What are chromosomes?</a:t>
            </a:r>
          </a:p>
          <a:p>
            <a:pPr eaLnBrk="1" hangingPunct="1">
              <a:buFontTx/>
              <a:buNone/>
            </a:pPr>
            <a:r>
              <a:rPr lang="en-US" altLang="en-US" sz="2500" smtClean="0"/>
              <a:t>    It is a thread like structure found in the nucleus of the cell which is made from a long strand of DNA.  Different organisms have a different number of chromosomes in their cells.    </a:t>
            </a:r>
          </a:p>
          <a:p>
            <a:pPr eaLnBrk="1" hangingPunct="1"/>
            <a:r>
              <a:rPr lang="en-US" altLang="en-US" sz="2500" smtClean="0"/>
              <a:t>Thomas Morgan(1920s) - Evidence that genes are located on chromosomes was discovered by genetic experiments performed with flies.</a:t>
            </a:r>
          </a:p>
        </p:txBody>
      </p:sp>
      <p:pic>
        <p:nvPicPr>
          <p:cNvPr id="73732" name="Picture 4" descr="j0197385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 flipV="1">
            <a:off x="7696200" y="5316538"/>
            <a:ext cx="990600" cy="785812"/>
          </a:xfrm>
          <a:noFill/>
        </p:spPr>
      </p:pic>
      <p:pic>
        <p:nvPicPr>
          <p:cNvPr id="73733" name="Picture 5" descr="morg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572000"/>
            <a:ext cx="1333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533400" y="5562600"/>
            <a:ext cx="342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>
                <a:latin typeface="Sylfaen" panose="010A0502050306030303" pitchFamily="18" charset="0"/>
              </a:rPr>
              <a:t>Portrait of Morgan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White-Eyed Male</a:t>
            </a:r>
          </a:p>
        </p:txBody>
      </p:sp>
      <p:pic>
        <p:nvPicPr>
          <p:cNvPr id="74755" name="Picture 3" descr="j0197385"/>
          <p:cNvPicPr>
            <a:picLocks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295400"/>
            <a:ext cx="1295400" cy="1028700"/>
          </a:xfrm>
          <a:noFill/>
        </p:spPr>
      </p:pic>
      <p:pic>
        <p:nvPicPr>
          <p:cNvPr id="74756" name="Picture 4" descr="j0197385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29200" y="1371600"/>
            <a:ext cx="1524000" cy="1209675"/>
          </a:xfrm>
          <a:noFill/>
        </p:spPr>
      </p:pic>
      <p:pic>
        <p:nvPicPr>
          <p:cNvPr id="74757" name="Picture 5" descr="j0197385"/>
          <p:cNvPicPr>
            <a:picLocks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276600"/>
            <a:ext cx="1219200" cy="968375"/>
          </a:xfrm>
          <a:noFill/>
        </p:spPr>
      </p:pic>
      <p:pic>
        <p:nvPicPr>
          <p:cNvPr id="74758" name="Picture 6" descr="j0197385"/>
          <p:cNvPicPr>
            <a:picLocks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2895600"/>
            <a:ext cx="1447800" cy="1149350"/>
          </a:xfrm>
          <a:noFill/>
        </p:spPr>
      </p:pic>
      <p:sp>
        <p:nvSpPr>
          <p:cNvPr id="74759" name="Text Box 7"/>
          <p:cNvSpPr txBox="1">
            <a:spLocks noChangeArrowheads="1"/>
          </p:cNvSpPr>
          <p:nvPr/>
        </p:nvSpPr>
        <p:spPr bwMode="auto">
          <a:xfrm>
            <a:off x="914400" y="2895600"/>
            <a:ext cx="60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/>
              <a:t>X</a:t>
            </a:r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 flipV="1">
            <a:off x="2209800" y="2057400"/>
            <a:ext cx="2743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2209800" y="2895600"/>
            <a:ext cx="2895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228600" y="2286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>
                <a:latin typeface="Perpetua" panose="02020502060401020303" pitchFamily="18" charset="0"/>
              </a:rPr>
              <a:t>White-eyed male</a:t>
            </a:r>
          </a:p>
        </p:txBody>
      </p:sp>
      <p:sp>
        <p:nvSpPr>
          <p:cNvPr id="74763" name="Text Box 11"/>
          <p:cNvSpPr txBox="1">
            <a:spLocks noChangeArrowheads="1"/>
          </p:cNvSpPr>
          <p:nvPr/>
        </p:nvSpPr>
        <p:spPr bwMode="auto">
          <a:xfrm>
            <a:off x="381000" y="4267200"/>
            <a:ext cx="1600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>
                <a:latin typeface="Perpetua" panose="02020502060401020303" pitchFamily="18" charset="0"/>
              </a:rPr>
              <a:t>Red-eyed female (normal)</a:t>
            </a:r>
          </a:p>
        </p:txBody>
      </p:sp>
      <p:sp>
        <p:nvSpPr>
          <p:cNvPr id="74764" name="Oval 12"/>
          <p:cNvSpPr>
            <a:spLocks noChangeArrowheads="1"/>
          </p:cNvSpPr>
          <p:nvPr/>
        </p:nvSpPr>
        <p:spPr bwMode="auto">
          <a:xfrm>
            <a:off x="914400" y="1828800"/>
            <a:ext cx="228600" cy="228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4765" name="Oval 13"/>
          <p:cNvSpPr>
            <a:spLocks noChangeArrowheads="1"/>
          </p:cNvSpPr>
          <p:nvPr/>
        </p:nvSpPr>
        <p:spPr bwMode="auto">
          <a:xfrm>
            <a:off x="990600" y="3733800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 rot="-985034">
            <a:off x="2590800" y="1905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/>
              <a:t>white-eyed</a:t>
            </a:r>
          </a:p>
        </p:txBody>
      </p:sp>
      <p:sp>
        <p:nvSpPr>
          <p:cNvPr id="74767" name="Text Box 15"/>
          <p:cNvSpPr txBox="1">
            <a:spLocks noChangeArrowheads="1"/>
          </p:cNvSpPr>
          <p:nvPr/>
        </p:nvSpPr>
        <p:spPr bwMode="auto">
          <a:xfrm>
            <a:off x="6781800" y="17526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>
                <a:latin typeface="Perpetua" panose="02020502060401020303" pitchFamily="18" charset="0"/>
              </a:rPr>
              <a:t>Mostly male progeny</a:t>
            </a:r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 rot="835012">
            <a:off x="2590800" y="32766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/>
              <a:t>Red-eyed</a:t>
            </a:r>
          </a:p>
        </p:txBody>
      </p:sp>
      <p:sp>
        <p:nvSpPr>
          <p:cNvPr id="74769" name="Oval 17"/>
          <p:cNvSpPr>
            <a:spLocks noChangeArrowheads="1"/>
          </p:cNvSpPr>
          <p:nvPr/>
        </p:nvSpPr>
        <p:spPr bwMode="auto">
          <a:xfrm>
            <a:off x="5410200" y="1981200"/>
            <a:ext cx="228600" cy="2286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4770" name="Oval 18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762000" y="4724400"/>
            <a:ext cx="7848600" cy="1371600"/>
            <a:chOff x="480" y="2976"/>
            <a:chExt cx="4944" cy="864"/>
          </a:xfrm>
        </p:grpSpPr>
        <p:sp>
          <p:nvSpPr>
            <p:cNvPr id="74773" name="AutoShape 20"/>
            <p:cNvSpPr>
              <a:spLocks noChangeArrowheads="1"/>
            </p:cNvSpPr>
            <p:nvPr/>
          </p:nvSpPr>
          <p:spPr bwMode="auto">
            <a:xfrm>
              <a:off x="2016" y="2976"/>
              <a:ext cx="1824" cy="864"/>
            </a:xfrm>
            <a:prstGeom prst="irregularSeal1">
              <a:avLst/>
            </a:prstGeom>
            <a:solidFill>
              <a:srgbClr val="6699FF">
                <a:alpha val="32941"/>
              </a:srgbClr>
            </a:solidFill>
            <a:ln w="9525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774" name="Text Box 21"/>
            <p:cNvSpPr txBox="1">
              <a:spLocks noChangeArrowheads="1"/>
            </p:cNvSpPr>
            <p:nvPr/>
          </p:nvSpPr>
          <p:spPr bwMode="auto">
            <a:xfrm>
              <a:off x="480" y="3120"/>
              <a:ext cx="4944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>
                  <a:latin typeface="Perpetua" panose="02020502060401020303" pitchFamily="18" charset="0"/>
                </a:rPr>
                <a:t>These experiments suggest that the gene for eye color must be linked or co-inherited with the genes that determine the sex of the fly.  This means that the genes occur on the same chromosome; more specifically it was the X chromosome.</a:t>
              </a:r>
            </a:p>
          </p:txBody>
        </p:sp>
      </p:grpSp>
      <p:sp>
        <p:nvSpPr>
          <p:cNvPr id="74772" name="Text Box 22"/>
          <p:cNvSpPr txBox="1">
            <a:spLocks noChangeArrowheads="1"/>
          </p:cNvSpPr>
          <p:nvPr/>
        </p:nvSpPr>
        <p:spPr bwMode="auto">
          <a:xfrm>
            <a:off x="6629400" y="32004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b="0">
                <a:latin typeface="Perpetua" panose="02020502060401020303" pitchFamily="18" charset="0"/>
              </a:rPr>
              <a:t>Mostly female progeny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Linked Genes and Gene Order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Along with eye color and sex, other genes, such as body color and wing size, had a higher probability of being co-inherited by the offspring</a:t>
            </a:r>
            <a:r>
              <a:rPr lang="en-US" altLang="en-US" smtClean="0">
                <a:sym typeface="Wingdings" panose="05000000000000000000" pitchFamily="2" charset="2"/>
              </a:rPr>
              <a:t></a:t>
            </a:r>
            <a:r>
              <a:rPr lang="en-US" altLang="en-US" smtClean="0"/>
              <a:t> genes are linked.</a:t>
            </a:r>
          </a:p>
          <a:p>
            <a:pPr eaLnBrk="1" hangingPunct="1"/>
            <a:r>
              <a:rPr lang="en-US" altLang="en-US" smtClean="0"/>
              <a:t>Morgan hypothesized that the closer the genes were located on a chromosome, the more often the genes are co-inherited.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Linked Genes and Gene Order cont…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530725"/>
          </a:xfrm>
        </p:spPr>
        <p:txBody>
          <a:bodyPr/>
          <a:lstStyle/>
          <a:p>
            <a:pPr eaLnBrk="1" hangingPunct="1"/>
            <a:r>
              <a:rPr lang="en-US" altLang="en-US" sz="2500" smtClean="0"/>
              <a:t>By looking at the frequency that two genes are co-inherited, genetic maps can be constructed for the location of each gene on a chromosome.</a:t>
            </a:r>
          </a:p>
          <a:p>
            <a:pPr eaLnBrk="1" hangingPunct="1"/>
            <a:r>
              <a:rPr lang="en-US" altLang="en-US" sz="2500" smtClean="0"/>
              <a:t>One of Morgan’s students Alfred Sturtevant pursued this idea and studied 3 fly genes: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7400" y="4953000"/>
            <a:ext cx="3124200" cy="381000"/>
            <a:chOff x="1872" y="2544"/>
            <a:chExt cx="3096" cy="414"/>
          </a:xfrm>
        </p:grpSpPr>
        <p:sp>
          <p:nvSpPr>
            <p:cNvPr id="7681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872" y="2640"/>
              <a:ext cx="432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cn</a:t>
              </a:r>
            </a:p>
          </p:txBody>
        </p:sp>
        <p:sp>
          <p:nvSpPr>
            <p:cNvPr id="76816" name="WordArt 6"/>
            <p:cNvSpPr>
              <a:spLocks noChangeArrowheads="1" noChangeShapeType="1" noTextEdit="1"/>
            </p:cNvSpPr>
            <p:nvPr/>
          </p:nvSpPr>
          <p:spPr bwMode="auto">
            <a:xfrm>
              <a:off x="2352" y="2544"/>
              <a:ext cx="2616" cy="4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- eye color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629400" y="3581400"/>
            <a:ext cx="2133600" cy="2530475"/>
            <a:chOff x="4032" y="2208"/>
            <a:chExt cx="1344" cy="1594"/>
          </a:xfrm>
        </p:grpSpPr>
        <p:pic>
          <p:nvPicPr>
            <p:cNvPr id="76812" name="Picture 8" descr="asturtevan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208"/>
              <a:ext cx="866" cy="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13" name="Text Box 9"/>
            <p:cNvSpPr txBox="1">
              <a:spLocks noChangeArrowheads="1"/>
            </p:cNvSpPr>
            <p:nvPr/>
          </p:nvSpPr>
          <p:spPr bwMode="auto">
            <a:xfrm>
              <a:off x="4272" y="3456"/>
              <a:ext cx="1104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0">
                  <a:latin typeface="Sylfaen" panose="010A0502050306030303" pitchFamily="18" charset="0"/>
                </a:rPr>
                <a:t>Courtesy of the Archives, California Institue of Technology, Pasadena </a:t>
              </a:r>
            </a:p>
          </p:txBody>
        </p:sp>
        <p:sp>
          <p:nvSpPr>
            <p:cNvPr id="76814" name="Line 10"/>
            <p:cNvSpPr>
              <a:spLocks noChangeShapeType="1"/>
            </p:cNvSpPr>
            <p:nvPr/>
          </p:nvSpPr>
          <p:spPr bwMode="auto">
            <a:xfrm>
              <a:off x="4032" y="2208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85800" y="4648200"/>
            <a:ext cx="1066800" cy="1371600"/>
            <a:chOff x="4080" y="2256"/>
            <a:chExt cx="960" cy="1131"/>
          </a:xfrm>
        </p:grpSpPr>
        <p:pic>
          <p:nvPicPr>
            <p:cNvPr id="76810" name="Picture 16" descr="orange-ey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150" y="2186"/>
              <a:ext cx="724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11" name="WordArt 17"/>
            <p:cNvSpPr>
              <a:spLocks noChangeArrowheads="1" noChangeShapeType="1" noTextEdit="1"/>
            </p:cNvSpPr>
            <p:nvPr/>
          </p:nvSpPr>
          <p:spPr bwMode="auto">
            <a:xfrm>
              <a:off x="4080" y="2928"/>
              <a:ext cx="960" cy="459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Orange Eyes</a:t>
              </a:r>
            </a:p>
          </p:txBody>
        </p:sp>
      </p:grp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715000" y="4572000"/>
            <a:ext cx="1008063" cy="1414463"/>
            <a:chOff x="4848" y="2688"/>
            <a:chExt cx="635" cy="891"/>
          </a:xfrm>
        </p:grpSpPr>
        <p:pic>
          <p:nvPicPr>
            <p:cNvPr id="76808" name="Picture 19" descr="white-eye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2688"/>
              <a:ext cx="587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09" name="WordArt 20"/>
            <p:cNvSpPr>
              <a:spLocks noChangeArrowheads="1" noChangeShapeType="1" noTextEdit="1"/>
            </p:cNvSpPr>
            <p:nvPr/>
          </p:nvSpPr>
          <p:spPr bwMode="auto">
            <a:xfrm>
              <a:off x="4848" y="3360"/>
              <a:ext cx="576" cy="219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White Eyes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Linked Genes and Gene Order cont…</a:t>
            </a:r>
          </a:p>
        </p:txBody>
      </p:sp>
      <p:grpSp>
        <p:nvGrpSpPr>
          <p:cNvPr id="77827" name="Group 4"/>
          <p:cNvGrpSpPr>
            <a:grpSpLocks/>
          </p:cNvGrpSpPr>
          <p:nvPr/>
        </p:nvGrpSpPr>
        <p:grpSpPr bwMode="auto">
          <a:xfrm>
            <a:off x="2514600" y="4724400"/>
            <a:ext cx="3124200" cy="381000"/>
            <a:chOff x="1872" y="2544"/>
            <a:chExt cx="3096" cy="414"/>
          </a:xfrm>
        </p:grpSpPr>
        <p:sp>
          <p:nvSpPr>
            <p:cNvPr id="77841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872" y="2640"/>
              <a:ext cx="432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cn</a:t>
              </a:r>
            </a:p>
          </p:txBody>
        </p:sp>
        <p:sp>
          <p:nvSpPr>
            <p:cNvPr id="77842" name="WordArt 6"/>
            <p:cNvSpPr>
              <a:spLocks noChangeArrowheads="1" noChangeShapeType="1" noTextEdit="1"/>
            </p:cNvSpPr>
            <p:nvPr/>
          </p:nvSpPr>
          <p:spPr bwMode="auto">
            <a:xfrm>
              <a:off x="2352" y="2544"/>
              <a:ext cx="2616" cy="4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- eye color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667000" y="5410200"/>
            <a:ext cx="3276600" cy="381000"/>
            <a:chOff x="1488" y="3024"/>
            <a:chExt cx="2880" cy="318"/>
          </a:xfrm>
        </p:grpSpPr>
        <p:sp>
          <p:nvSpPr>
            <p:cNvPr id="77839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488" y="3024"/>
              <a:ext cx="240" cy="3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800080"/>
                    </a:solidFill>
                    <a:round/>
                    <a:headEnd/>
                    <a:tailEnd/>
                  </a:ln>
                  <a:solidFill>
                    <a:srgbClr val="FF00FF"/>
                  </a:solidFill>
                  <a:effectLst>
                    <a:outerShdw dist="81320" dir="19280412" algn="ctr" rotWithShape="0">
                      <a:srgbClr val="800080"/>
                    </a:outerShdw>
                  </a:effectLst>
                  <a:latin typeface="Impact" panose="020B0806030902050204" pitchFamily="34" charset="0"/>
                </a:rPr>
                <a:t>b</a:t>
              </a:r>
            </a:p>
          </p:txBody>
        </p:sp>
        <p:sp>
          <p:nvSpPr>
            <p:cNvPr id="77840" name="WordArt 9"/>
            <p:cNvSpPr>
              <a:spLocks noChangeArrowheads="1" noChangeShapeType="1" noTextEdit="1"/>
            </p:cNvSpPr>
            <p:nvPr/>
          </p:nvSpPr>
          <p:spPr bwMode="auto">
            <a:xfrm>
              <a:off x="1824" y="3024"/>
              <a:ext cx="2544" cy="3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800080"/>
                    </a:solidFill>
                    <a:round/>
                    <a:headEnd/>
                    <a:tailEnd/>
                  </a:ln>
                  <a:solidFill>
                    <a:srgbClr val="FF00FF"/>
                  </a:solidFill>
                  <a:effectLst>
                    <a:outerShdw dist="81320" dir="19280412" algn="ctr" rotWithShape="0">
                      <a:srgbClr val="800080"/>
                    </a:outerShdw>
                  </a:effectLst>
                  <a:latin typeface="Impact" panose="020B0806030902050204" pitchFamily="34" charset="0"/>
                </a:rPr>
                <a:t>- body color</a:t>
              </a:r>
            </a:p>
          </p:txBody>
        </p:sp>
      </p:grpSp>
      <p:grpSp>
        <p:nvGrpSpPr>
          <p:cNvPr id="77829" name="Group 11"/>
          <p:cNvGrpSpPr>
            <a:grpSpLocks/>
          </p:cNvGrpSpPr>
          <p:nvPr/>
        </p:nvGrpSpPr>
        <p:grpSpPr bwMode="auto">
          <a:xfrm>
            <a:off x="762000" y="4419600"/>
            <a:ext cx="1524000" cy="1533525"/>
            <a:chOff x="528" y="2688"/>
            <a:chExt cx="960" cy="966"/>
          </a:xfrm>
        </p:grpSpPr>
        <p:pic>
          <p:nvPicPr>
            <p:cNvPr id="77837" name="Picture 12" descr="normaley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88"/>
              <a:ext cx="816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8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528" y="3408"/>
              <a:ext cx="960" cy="246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Normal Fly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324600" y="4572000"/>
            <a:ext cx="1143000" cy="1262063"/>
            <a:chOff x="4032" y="2304"/>
            <a:chExt cx="720" cy="795"/>
          </a:xfrm>
        </p:grpSpPr>
        <p:pic>
          <p:nvPicPr>
            <p:cNvPr id="77835" name="Picture 15" descr="yellow-f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304"/>
              <a:ext cx="672" cy="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6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4032" y="2880"/>
              <a:ext cx="720" cy="219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Yellow Body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7848600" y="4724400"/>
            <a:ext cx="1143000" cy="1185863"/>
            <a:chOff x="4944" y="2976"/>
            <a:chExt cx="720" cy="747"/>
          </a:xfrm>
        </p:grpSpPr>
        <p:pic>
          <p:nvPicPr>
            <p:cNvPr id="77833" name="Picture 18" descr="ebon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" y="2976"/>
              <a:ext cx="624" cy="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4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4944" y="3504"/>
              <a:ext cx="720" cy="219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Ebony Body</a:t>
              </a:r>
            </a:p>
          </p:txBody>
        </p:sp>
      </p:grpSp>
      <p:sp>
        <p:nvSpPr>
          <p:cNvPr id="77832" name="Rectangle 3"/>
          <p:cNvSpPr>
            <a:spLocks noChangeArrowheads="1"/>
          </p:cNvSpPr>
          <p:nvPr/>
        </p:nvSpPr>
        <p:spPr bwMode="auto">
          <a:xfrm>
            <a:off x="457200" y="17526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500" b="0"/>
              <a:t>By looking at the frequency that two genes are co-inherited, genetic maps can be constructed for the location of each gene on a chromosome.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500" b="0"/>
              <a:t>One of Morgan’s students Alfred Sturtevant pursued this idea and studied 3 fly genes: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Linked Genes and Gene Order cont…</a:t>
            </a:r>
          </a:p>
        </p:txBody>
      </p:sp>
      <p:grpSp>
        <p:nvGrpSpPr>
          <p:cNvPr id="78851" name="Group 4"/>
          <p:cNvGrpSpPr>
            <a:grpSpLocks/>
          </p:cNvGrpSpPr>
          <p:nvPr/>
        </p:nvGrpSpPr>
        <p:grpSpPr bwMode="auto">
          <a:xfrm>
            <a:off x="2667000" y="4572000"/>
            <a:ext cx="3124200" cy="381000"/>
            <a:chOff x="1872" y="2544"/>
            <a:chExt cx="3096" cy="414"/>
          </a:xfrm>
        </p:grpSpPr>
        <p:sp>
          <p:nvSpPr>
            <p:cNvPr id="78865" name="WordArt 5"/>
            <p:cNvSpPr>
              <a:spLocks noChangeArrowheads="1" noChangeShapeType="1" noTextEdit="1"/>
            </p:cNvSpPr>
            <p:nvPr/>
          </p:nvSpPr>
          <p:spPr bwMode="auto">
            <a:xfrm>
              <a:off x="1872" y="2640"/>
              <a:ext cx="432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cn</a:t>
              </a:r>
            </a:p>
          </p:txBody>
        </p:sp>
        <p:sp>
          <p:nvSpPr>
            <p:cNvPr id="78866" name="WordArt 6"/>
            <p:cNvSpPr>
              <a:spLocks noChangeArrowheads="1" noChangeShapeType="1" noTextEdit="1"/>
            </p:cNvSpPr>
            <p:nvPr/>
          </p:nvSpPr>
          <p:spPr bwMode="auto">
            <a:xfrm>
              <a:off x="2352" y="2544"/>
              <a:ext cx="2616" cy="41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0099"/>
                    </a:solidFill>
                    <a:round/>
                    <a:headEnd/>
                    <a:tailEnd/>
                  </a:ln>
                  <a:solidFill>
                    <a:srgbClr val="33CCFF"/>
                  </a:solidFill>
                  <a:effectLst>
                    <a:outerShdw dist="81320" dir="19280412" algn="ctr" rotWithShape="0">
                      <a:srgbClr val="000099"/>
                    </a:outerShdw>
                  </a:effectLst>
                  <a:latin typeface="Impact" panose="020B0806030902050204" pitchFamily="34" charset="0"/>
                </a:rPr>
                <a:t>- eye color</a:t>
              </a:r>
            </a:p>
          </p:txBody>
        </p:sp>
      </p:grpSp>
      <p:grpSp>
        <p:nvGrpSpPr>
          <p:cNvPr id="78852" name="Group 7"/>
          <p:cNvGrpSpPr>
            <a:grpSpLocks/>
          </p:cNvGrpSpPr>
          <p:nvPr/>
        </p:nvGrpSpPr>
        <p:grpSpPr bwMode="auto">
          <a:xfrm>
            <a:off x="2667000" y="5105400"/>
            <a:ext cx="3276600" cy="381000"/>
            <a:chOff x="1488" y="3024"/>
            <a:chExt cx="2880" cy="318"/>
          </a:xfrm>
        </p:grpSpPr>
        <p:sp>
          <p:nvSpPr>
            <p:cNvPr id="78863" name="WordArt 8"/>
            <p:cNvSpPr>
              <a:spLocks noChangeArrowheads="1" noChangeShapeType="1" noTextEdit="1"/>
            </p:cNvSpPr>
            <p:nvPr/>
          </p:nvSpPr>
          <p:spPr bwMode="auto">
            <a:xfrm>
              <a:off x="1488" y="3024"/>
              <a:ext cx="240" cy="3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800080"/>
                    </a:solidFill>
                    <a:round/>
                    <a:headEnd/>
                    <a:tailEnd/>
                  </a:ln>
                  <a:solidFill>
                    <a:srgbClr val="FF00FF"/>
                  </a:solidFill>
                  <a:effectLst>
                    <a:outerShdw dist="81320" dir="19280412" algn="ctr" rotWithShape="0">
                      <a:srgbClr val="800080"/>
                    </a:outerShdw>
                  </a:effectLst>
                  <a:latin typeface="Impact" panose="020B0806030902050204" pitchFamily="34" charset="0"/>
                </a:rPr>
                <a:t>b</a:t>
              </a:r>
            </a:p>
          </p:txBody>
        </p:sp>
        <p:sp>
          <p:nvSpPr>
            <p:cNvPr id="78864" name="WordArt 9"/>
            <p:cNvSpPr>
              <a:spLocks noChangeArrowheads="1" noChangeShapeType="1" noTextEdit="1"/>
            </p:cNvSpPr>
            <p:nvPr/>
          </p:nvSpPr>
          <p:spPr bwMode="auto">
            <a:xfrm>
              <a:off x="1824" y="3024"/>
              <a:ext cx="2544" cy="31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800080"/>
                    </a:solidFill>
                    <a:round/>
                    <a:headEnd/>
                    <a:tailEnd/>
                  </a:ln>
                  <a:solidFill>
                    <a:srgbClr val="FF00FF"/>
                  </a:solidFill>
                  <a:effectLst>
                    <a:outerShdw dist="81320" dir="19280412" algn="ctr" rotWithShape="0">
                      <a:srgbClr val="800080"/>
                    </a:outerShdw>
                  </a:effectLst>
                  <a:latin typeface="Impact" panose="020B0806030902050204" pitchFamily="34" charset="0"/>
                </a:rPr>
                <a:t>- body color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819400" y="5562600"/>
            <a:ext cx="2971800" cy="457200"/>
            <a:chOff x="1440" y="3408"/>
            <a:chExt cx="2880" cy="318"/>
          </a:xfrm>
        </p:grpSpPr>
        <p:sp>
          <p:nvSpPr>
            <p:cNvPr id="78861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440" y="3456"/>
              <a:ext cx="336" cy="2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 spc="-360">
                  <a:ln w="12700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FF00"/>
                  </a:solidFill>
                  <a:effectLst>
                    <a:outerShdw dist="89803" dir="18900000" algn="ctr" rotWithShape="0">
                      <a:schemeClr val="tx2"/>
                    </a:outerShdw>
                  </a:effectLst>
                  <a:latin typeface="Impact" panose="020B0806030902050204" pitchFamily="34" charset="0"/>
                </a:rPr>
                <a:t>vg</a:t>
              </a:r>
            </a:p>
          </p:txBody>
        </p:sp>
        <p:sp>
          <p:nvSpPr>
            <p:cNvPr id="78862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872" y="3408"/>
              <a:ext cx="2448" cy="28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spc="-360">
                  <a:ln w="12700">
                    <a:solidFill>
                      <a:srgbClr val="008000"/>
                    </a:solidFill>
                    <a:round/>
                    <a:headEnd/>
                    <a:tailEnd/>
                  </a:ln>
                  <a:solidFill>
                    <a:srgbClr val="00FF00"/>
                  </a:solidFill>
                  <a:effectLst>
                    <a:outerShdw dist="89803" dir="18900000" algn="ctr" rotWithShape="0">
                      <a:schemeClr val="tx2"/>
                    </a:outerShdw>
                  </a:effectLst>
                  <a:latin typeface="Impact" panose="020B0806030902050204" pitchFamily="34" charset="0"/>
                </a:rPr>
                <a:t>- wing size</a:t>
              </a:r>
            </a:p>
          </p:txBody>
        </p:sp>
      </p:grpSp>
      <p:grpSp>
        <p:nvGrpSpPr>
          <p:cNvPr id="78854" name="Group 14"/>
          <p:cNvGrpSpPr>
            <a:grpSpLocks/>
          </p:cNvGrpSpPr>
          <p:nvPr/>
        </p:nvGrpSpPr>
        <p:grpSpPr bwMode="auto">
          <a:xfrm>
            <a:off x="457200" y="4648200"/>
            <a:ext cx="1524000" cy="1533525"/>
            <a:chOff x="528" y="2688"/>
            <a:chExt cx="960" cy="966"/>
          </a:xfrm>
        </p:grpSpPr>
        <p:pic>
          <p:nvPicPr>
            <p:cNvPr id="78859" name="Picture 15" descr="normaley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2688"/>
              <a:ext cx="816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60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528" y="3408"/>
              <a:ext cx="960" cy="246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Normal Fly</a:t>
              </a:r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7239000" y="4648200"/>
            <a:ext cx="1371600" cy="1490663"/>
            <a:chOff x="4416" y="2592"/>
            <a:chExt cx="864" cy="939"/>
          </a:xfrm>
        </p:grpSpPr>
        <p:pic>
          <p:nvPicPr>
            <p:cNvPr id="78857" name="Picture 18" descr="short-wing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4443" y="2661"/>
              <a:ext cx="720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58" name="WordArt 19"/>
            <p:cNvSpPr>
              <a:spLocks noChangeArrowheads="1" noChangeShapeType="1" noTextEdit="1"/>
            </p:cNvSpPr>
            <p:nvPr/>
          </p:nvSpPr>
          <p:spPr bwMode="auto">
            <a:xfrm>
              <a:off x="4416" y="3312"/>
              <a:ext cx="864" cy="219"/>
            </a:xfrm>
            <a:prstGeom prst="rect">
              <a:avLst/>
            </a:prstGeom>
          </p:spPr>
          <p:txBody>
            <a:bodyPr wrap="none" fromWordArt="1">
              <a:prstTxWarp prst="textWave1">
                <a:avLst>
                  <a:gd name="adj1" fmla="val 13005"/>
                  <a:gd name="adj2" fmla="val 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Arial Black" panose="020B0A04020102020204" pitchFamily="34" charset="0"/>
                </a:rPr>
                <a:t>Short wings</a:t>
              </a:r>
            </a:p>
          </p:txBody>
        </p:sp>
      </p:grpSp>
      <p:sp>
        <p:nvSpPr>
          <p:cNvPr id="78856" name="Rectangle 3"/>
          <p:cNvSpPr>
            <a:spLocks noChangeArrowheads="1"/>
          </p:cNvSpPr>
          <p:nvPr/>
        </p:nvSpPr>
        <p:spPr bwMode="auto">
          <a:xfrm>
            <a:off x="457200" y="17526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500" b="0"/>
              <a:t>By looking at the frequency that two genes are co-inherited, genetic maps can be constructed for the location of each gene on a chromosome.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Tx/>
              <a:buChar char="•"/>
            </a:pPr>
            <a:r>
              <a:rPr lang="en-US" altLang="en-US" sz="2500" b="0"/>
              <a:t>One of Morgan’s students Alfred Sturtevant pursued this idea and studied 3 fly genes: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What are the genes’ order on the chromosome?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200" y="1371600"/>
            <a:ext cx="4800600" cy="1447800"/>
            <a:chOff x="384" y="816"/>
            <a:chExt cx="4224" cy="912"/>
          </a:xfrm>
        </p:grpSpPr>
        <p:grpSp>
          <p:nvGrpSpPr>
            <p:cNvPr id="79907" name="Group 4"/>
            <p:cNvGrpSpPr>
              <a:grpSpLocks/>
            </p:cNvGrpSpPr>
            <p:nvPr/>
          </p:nvGrpSpPr>
          <p:grpSpPr bwMode="auto">
            <a:xfrm>
              <a:off x="624" y="960"/>
              <a:ext cx="1728" cy="231"/>
              <a:chOff x="336" y="864"/>
              <a:chExt cx="1728" cy="231"/>
            </a:xfrm>
          </p:grpSpPr>
          <p:sp>
            <p:nvSpPr>
              <p:cNvPr id="79915" name="Rectangle 5"/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1728" cy="192"/>
              </a:xfrm>
              <a:prstGeom prst="rect">
                <a:avLst/>
              </a:prstGeom>
              <a:solidFill>
                <a:srgbClr val="8DE38D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916" name="Text Box 6"/>
              <p:cNvSpPr txBox="1">
                <a:spLocks noChangeArrowheads="1"/>
              </p:cNvSpPr>
              <p:nvPr/>
            </p:nvSpPr>
            <p:spPr bwMode="auto">
              <a:xfrm>
                <a:off x="384" y="864"/>
                <a:ext cx="163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b</a:t>
                </a:r>
                <a:r>
                  <a:rPr lang="en-US" altLang="en-US" b="0">
                    <a:latin typeface="Perpetua" panose="02020502060401020303" pitchFamily="18" charset="0"/>
                  </a:rPr>
                  <a:t>, 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vg</a:t>
                </a:r>
                <a:endParaRPr lang="en-US" altLang="en-US" b="0">
                  <a:latin typeface="Perpetua" panose="02020502060401020303" pitchFamily="18" charset="0"/>
                </a:endParaRPr>
              </a:p>
            </p:txBody>
          </p:sp>
        </p:grpSp>
        <p:grpSp>
          <p:nvGrpSpPr>
            <p:cNvPr id="79908" name="Group 7"/>
            <p:cNvGrpSpPr>
              <a:grpSpLocks/>
            </p:cNvGrpSpPr>
            <p:nvPr/>
          </p:nvGrpSpPr>
          <p:grpSpPr bwMode="auto">
            <a:xfrm>
              <a:off x="624" y="1344"/>
              <a:ext cx="1728" cy="231"/>
              <a:chOff x="336" y="864"/>
              <a:chExt cx="1728" cy="231"/>
            </a:xfrm>
          </p:grpSpPr>
          <p:sp>
            <p:nvSpPr>
              <p:cNvPr id="79913" name="Rectangle 8"/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1728" cy="192"/>
              </a:xfrm>
              <a:prstGeom prst="rect">
                <a:avLst/>
              </a:prstGeom>
              <a:solidFill>
                <a:srgbClr val="6699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914" name="Text Box 9"/>
              <p:cNvSpPr txBox="1">
                <a:spLocks noChangeArrowheads="1"/>
              </p:cNvSpPr>
              <p:nvPr/>
            </p:nvSpPr>
            <p:spPr bwMode="auto">
              <a:xfrm>
                <a:off x="384" y="864"/>
                <a:ext cx="163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Normal fly</a:t>
                </a:r>
              </a:p>
            </p:txBody>
          </p:sp>
        </p:grpSp>
        <p:sp>
          <p:nvSpPr>
            <p:cNvPr id="79909" name="Rectangle 10"/>
            <p:cNvSpPr>
              <a:spLocks noChangeArrowheads="1"/>
            </p:cNvSpPr>
            <p:nvPr/>
          </p:nvSpPr>
          <p:spPr bwMode="auto">
            <a:xfrm>
              <a:off x="384" y="816"/>
              <a:ext cx="4224" cy="91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910" name="Text Box 11"/>
            <p:cNvSpPr txBox="1">
              <a:spLocks noChangeArrowheads="1"/>
            </p:cNvSpPr>
            <p:nvPr/>
          </p:nvSpPr>
          <p:spPr bwMode="auto">
            <a:xfrm>
              <a:off x="1296" y="1152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/>
                <a:t>X</a:t>
              </a:r>
            </a:p>
          </p:txBody>
        </p:sp>
        <p:sp>
          <p:nvSpPr>
            <p:cNvPr id="79911" name="Line 12"/>
            <p:cNvSpPr>
              <a:spLocks noChangeShapeType="1"/>
            </p:cNvSpPr>
            <p:nvPr/>
          </p:nvSpPr>
          <p:spPr bwMode="auto">
            <a:xfrm>
              <a:off x="2448" y="1248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Text Box 13"/>
            <p:cNvSpPr txBox="1">
              <a:spLocks noChangeArrowheads="1"/>
            </p:cNvSpPr>
            <p:nvPr/>
          </p:nvSpPr>
          <p:spPr bwMode="auto">
            <a:xfrm>
              <a:off x="3071" y="1104"/>
              <a:ext cx="1441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>
                  <a:latin typeface="Perpetua" panose="02020502060401020303" pitchFamily="18" charset="0"/>
                </a:rPr>
                <a:t>83% progeny have both mutation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457200" y="2895600"/>
            <a:ext cx="4800600" cy="1295400"/>
            <a:chOff x="288" y="1824"/>
            <a:chExt cx="3024" cy="816"/>
          </a:xfrm>
        </p:grpSpPr>
        <p:grpSp>
          <p:nvGrpSpPr>
            <p:cNvPr id="79897" name="Group 15"/>
            <p:cNvGrpSpPr>
              <a:grpSpLocks/>
            </p:cNvGrpSpPr>
            <p:nvPr/>
          </p:nvGrpSpPr>
          <p:grpSpPr bwMode="auto">
            <a:xfrm>
              <a:off x="460" y="1953"/>
              <a:ext cx="1237" cy="232"/>
              <a:chOff x="336" y="864"/>
              <a:chExt cx="1728" cy="259"/>
            </a:xfrm>
          </p:grpSpPr>
          <p:sp>
            <p:nvSpPr>
              <p:cNvPr id="79905" name="Rectangle 16"/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1728" cy="192"/>
              </a:xfrm>
              <a:prstGeom prst="rect">
                <a:avLst/>
              </a:prstGeom>
              <a:solidFill>
                <a:srgbClr val="FB684B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906" name="Text Box 17"/>
              <p:cNvSpPr txBox="1">
                <a:spLocks noChangeArrowheads="1"/>
              </p:cNvSpPr>
              <p:nvPr/>
            </p:nvSpPr>
            <p:spPr bwMode="auto">
              <a:xfrm>
                <a:off x="385" y="864"/>
                <a:ext cx="1630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b</a:t>
                </a:r>
                <a:r>
                  <a:rPr lang="en-US" altLang="en-US" b="0">
                    <a:latin typeface="Perpetua" panose="02020502060401020303" pitchFamily="18" charset="0"/>
                  </a:rPr>
                  <a:t>, 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cn</a:t>
                </a:r>
                <a:endParaRPr lang="en-US" altLang="en-US" b="0">
                  <a:latin typeface="Perpetua" panose="02020502060401020303" pitchFamily="18" charset="0"/>
                </a:endParaRPr>
              </a:p>
            </p:txBody>
          </p:sp>
        </p:grpSp>
        <p:grpSp>
          <p:nvGrpSpPr>
            <p:cNvPr id="79898" name="Group 18"/>
            <p:cNvGrpSpPr>
              <a:grpSpLocks/>
            </p:cNvGrpSpPr>
            <p:nvPr/>
          </p:nvGrpSpPr>
          <p:grpSpPr bwMode="auto">
            <a:xfrm>
              <a:off x="460" y="2297"/>
              <a:ext cx="1237" cy="231"/>
              <a:chOff x="336" y="864"/>
              <a:chExt cx="1728" cy="259"/>
            </a:xfrm>
          </p:grpSpPr>
          <p:sp>
            <p:nvSpPr>
              <p:cNvPr id="79903" name="Rectangle 19"/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1728" cy="192"/>
              </a:xfrm>
              <a:prstGeom prst="rect">
                <a:avLst/>
              </a:prstGeom>
              <a:solidFill>
                <a:srgbClr val="6699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904" name="Text Box 20"/>
              <p:cNvSpPr txBox="1">
                <a:spLocks noChangeArrowheads="1"/>
              </p:cNvSpPr>
              <p:nvPr/>
            </p:nvSpPr>
            <p:spPr bwMode="auto">
              <a:xfrm>
                <a:off x="385" y="864"/>
                <a:ext cx="1630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Normal fly</a:t>
                </a:r>
              </a:p>
            </p:txBody>
          </p:sp>
        </p:grpSp>
        <p:sp>
          <p:nvSpPr>
            <p:cNvPr id="79899" name="Rectangle 21"/>
            <p:cNvSpPr>
              <a:spLocks noChangeArrowheads="1"/>
            </p:cNvSpPr>
            <p:nvPr/>
          </p:nvSpPr>
          <p:spPr bwMode="auto">
            <a:xfrm>
              <a:off x="288" y="1824"/>
              <a:ext cx="3024" cy="81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900" name="Text Box 22"/>
            <p:cNvSpPr txBox="1">
              <a:spLocks noChangeArrowheads="1"/>
            </p:cNvSpPr>
            <p:nvPr/>
          </p:nvSpPr>
          <p:spPr bwMode="auto">
            <a:xfrm>
              <a:off x="941" y="2125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/>
                <a:t>X</a:t>
              </a:r>
            </a:p>
          </p:txBody>
        </p:sp>
        <p:sp>
          <p:nvSpPr>
            <p:cNvPr id="79901" name="Line 23"/>
            <p:cNvSpPr>
              <a:spLocks noChangeShapeType="1"/>
            </p:cNvSpPr>
            <p:nvPr/>
          </p:nvSpPr>
          <p:spPr bwMode="auto">
            <a:xfrm>
              <a:off x="1766" y="2211"/>
              <a:ext cx="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2" name="Text Box 24"/>
            <p:cNvSpPr txBox="1">
              <a:spLocks noChangeArrowheads="1"/>
            </p:cNvSpPr>
            <p:nvPr/>
          </p:nvSpPr>
          <p:spPr bwMode="auto">
            <a:xfrm>
              <a:off x="2208" y="1968"/>
              <a:ext cx="103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>
                  <a:latin typeface="Perpetua" panose="02020502060401020303" pitchFamily="18" charset="0"/>
                </a:rPr>
                <a:t>91% progeny have both mutation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457200" y="4343400"/>
            <a:ext cx="4800600" cy="1295400"/>
            <a:chOff x="288" y="2736"/>
            <a:chExt cx="3024" cy="816"/>
          </a:xfrm>
        </p:grpSpPr>
        <p:grpSp>
          <p:nvGrpSpPr>
            <p:cNvPr id="79887" name="Group 26"/>
            <p:cNvGrpSpPr>
              <a:grpSpLocks/>
            </p:cNvGrpSpPr>
            <p:nvPr/>
          </p:nvGrpSpPr>
          <p:grpSpPr bwMode="auto">
            <a:xfrm>
              <a:off x="336" y="2784"/>
              <a:ext cx="1376" cy="231"/>
              <a:chOff x="336" y="2784"/>
              <a:chExt cx="1376" cy="231"/>
            </a:xfrm>
          </p:grpSpPr>
          <p:sp>
            <p:nvSpPr>
              <p:cNvPr id="79895" name="Rectangle 27"/>
              <p:cNvSpPr>
                <a:spLocks noChangeArrowheads="1"/>
              </p:cNvSpPr>
              <p:nvPr/>
            </p:nvSpPr>
            <p:spPr bwMode="auto">
              <a:xfrm>
                <a:off x="432" y="2832"/>
                <a:ext cx="1236" cy="172"/>
              </a:xfrm>
              <a:prstGeom prst="rect">
                <a:avLst/>
              </a:prstGeom>
              <a:solidFill>
                <a:srgbClr val="F0CE3E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896" name="Text Box 28"/>
              <p:cNvSpPr txBox="1">
                <a:spLocks noChangeArrowheads="1"/>
              </p:cNvSpPr>
              <p:nvPr/>
            </p:nvSpPr>
            <p:spPr bwMode="auto">
              <a:xfrm>
                <a:off x="336" y="2784"/>
                <a:ext cx="137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vg</a:t>
                </a:r>
                <a:r>
                  <a:rPr lang="en-US" altLang="en-US" b="0">
                    <a:latin typeface="Perpetua" panose="02020502060401020303" pitchFamily="18" charset="0"/>
                  </a:rPr>
                  <a:t>, mutant </a:t>
                </a:r>
                <a:r>
                  <a:rPr lang="en-US" altLang="en-US" b="0" i="1">
                    <a:latin typeface="Perpetua" panose="02020502060401020303" pitchFamily="18" charset="0"/>
                  </a:rPr>
                  <a:t>cn</a:t>
                </a:r>
                <a:endParaRPr lang="en-US" altLang="en-US" b="0">
                  <a:latin typeface="Perpetua" panose="02020502060401020303" pitchFamily="18" charset="0"/>
                </a:endParaRPr>
              </a:p>
            </p:txBody>
          </p:sp>
        </p:grpSp>
        <p:grpSp>
          <p:nvGrpSpPr>
            <p:cNvPr id="79888" name="Group 29"/>
            <p:cNvGrpSpPr>
              <a:grpSpLocks/>
            </p:cNvGrpSpPr>
            <p:nvPr/>
          </p:nvGrpSpPr>
          <p:grpSpPr bwMode="auto">
            <a:xfrm>
              <a:off x="460" y="3209"/>
              <a:ext cx="1237" cy="231"/>
              <a:chOff x="336" y="864"/>
              <a:chExt cx="1728" cy="259"/>
            </a:xfrm>
          </p:grpSpPr>
          <p:sp>
            <p:nvSpPr>
              <p:cNvPr id="79893" name="Rectangle 30"/>
              <p:cNvSpPr>
                <a:spLocks noChangeArrowheads="1"/>
              </p:cNvSpPr>
              <p:nvPr/>
            </p:nvSpPr>
            <p:spPr bwMode="auto">
              <a:xfrm>
                <a:off x="336" y="864"/>
                <a:ext cx="1728" cy="192"/>
              </a:xfrm>
              <a:prstGeom prst="rect">
                <a:avLst/>
              </a:prstGeom>
              <a:solidFill>
                <a:srgbClr val="6699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79894" name="Text Box 31"/>
              <p:cNvSpPr txBox="1">
                <a:spLocks noChangeArrowheads="1"/>
              </p:cNvSpPr>
              <p:nvPr/>
            </p:nvSpPr>
            <p:spPr bwMode="auto">
              <a:xfrm>
                <a:off x="385" y="864"/>
                <a:ext cx="1630" cy="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b="0">
                    <a:latin typeface="Perpetua" panose="02020502060401020303" pitchFamily="18" charset="0"/>
                  </a:rPr>
                  <a:t>Normal fly</a:t>
                </a:r>
              </a:p>
            </p:txBody>
          </p:sp>
        </p:grpSp>
        <p:sp>
          <p:nvSpPr>
            <p:cNvPr id="79889" name="Rectangle 32"/>
            <p:cNvSpPr>
              <a:spLocks noChangeArrowheads="1"/>
            </p:cNvSpPr>
            <p:nvPr/>
          </p:nvSpPr>
          <p:spPr bwMode="auto">
            <a:xfrm>
              <a:off x="288" y="2736"/>
              <a:ext cx="3024" cy="81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890" name="Text Box 33"/>
            <p:cNvSpPr txBox="1">
              <a:spLocks noChangeArrowheads="1"/>
            </p:cNvSpPr>
            <p:nvPr/>
          </p:nvSpPr>
          <p:spPr bwMode="auto">
            <a:xfrm>
              <a:off x="960" y="3024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/>
                <a:t>X</a:t>
              </a:r>
            </a:p>
          </p:txBody>
        </p:sp>
        <p:sp>
          <p:nvSpPr>
            <p:cNvPr id="79891" name="Line 34"/>
            <p:cNvSpPr>
              <a:spLocks noChangeShapeType="1"/>
            </p:cNvSpPr>
            <p:nvPr/>
          </p:nvSpPr>
          <p:spPr bwMode="auto">
            <a:xfrm>
              <a:off x="1766" y="3123"/>
              <a:ext cx="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2" name="Text Box 35"/>
            <p:cNvSpPr txBox="1">
              <a:spLocks noChangeArrowheads="1"/>
            </p:cNvSpPr>
            <p:nvPr/>
          </p:nvSpPr>
          <p:spPr bwMode="auto">
            <a:xfrm>
              <a:off x="2208" y="2880"/>
              <a:ext cx="103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>
                  <a:latin typeface="Perpetua" panose="02020502060401020303" pitchFamily="18" charset="0"/>
                </a:rPr>
                <a:t>92% progeny have both mutation</a:t>
              </a:r>
            </a:p>
          </p:txBody>
        </p:sp>
      </p:grpSp>
      <p:sp>
        <p:nvSpPr>
          <p:cNvPr id="117796" name="AutoShape 36"/>
          <p:cNvSpPr>
            <a:spLocks noChangeArrowheads="1"/>
          </p:cNvSpPr>
          <p:nvPr/>
        </p:nvSpPr>
        <p:spPr bwMode="auto">
          <a:xfrm>
            <a:off x="5334000" y="1981200"/>
            <a:ext cx="838200" cy="304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6248400" y="1600200"/>
            <a:ext cx="2286000" cy="1143000"/>
            <a:chOff x="3936" y="1008"/>
            <a:chExt cx="1440" cy="720"/>
          </a:xfrm>
        </p:grpSpPr>
        <p:sp>
          <p:nvSpPr>
            <p:cNvPr id="79885" name="Oval 38"/>
            <p:cNvSpPr>
              <a:spLocks noChangeArrowheads="1"/>
            </p:cNvSpPr>
            <p:nvPr/>
          </p:nvSpPr>
          <p:spPr bwMode="auto">
            <a:xfrm>
              <a:off x="3936" y="1008"/>
              <a:ext cx="1440" cy="720"/>
            </a:xfrm>
            <a:prstGeom prst="ellipse">
              <a:avLst/>
            </a:prstGeom>
            <a:solidFill>
              <a:srgbClr val="A9C6FF">
                <a:alpha val="61176"/>
              </a:srgb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886" name="Text Box 39"/>
            <p:cNvSpPr txBox="1">
              <a:spLocks noChangeArrowheads="1"/>
            </p:cNvSpPr>
            <p:nvPr/>
          </p:nvSpPr>
          <p:spPr bwMode="auto">
            <a:xfrm>
              <a:off x="3984" y="1200"/>
              <a:ext cx="1344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600" b="0">
                  <a:latin typeface="Perpetua" panose="02020502060401020303" pitchFamily="18" charset="0"/>
                </a:rPr>
                <a:t>The genes  </a:t>
              </a:r>
              <a:r>
                <a:rPr lang="en-US" altLang="en-US" sz="1600" b="0" i="1">
                  <a:latin typeface="Perpetua" panose="02020502060401020303" pitchFamily="18" charset="0"/>
                </a:rPr>
                <a:t>vg a</a:t>
              </a:r>
              <a:r>
                <a:rPr lang="en-US" altLang="en-US" sz="1600" b="0">
                  <a:latin typeface="Perpetua" panose="02020502060401020303" pitchFamily="18" charset="0"/>
                </a:rPr>
                <a:t>nd </a:t>
              </a:r>
              <a:r>
                <a:rPr lang="en-US" altLang="en-US" sz="1600" b="0" i="1">
                  <a:latin typeface="Perpetua" panose="02020502060401020303" pitchFamily="18" charset="0"/>
                </a:rPr>
                <a:t>b</a:t>
              </a:r>
              <a:r>
                <a:rPr lang="en-US" altLang="en-US" sz="1600" b="0">
                  <a:latin typeface="Perpetua" panose="02020502060401020303" pitchFamily="18" charset="0"/>
                </a:rPr>
                <a:t> are far apart from each other. </a:t>
              </a:r>
            </a:p>
          </p:txBody>
        </p:sp>
      </p:grpSp>
      <p:sp>
        <p:nvSpPr>
          <p:cNvPr id="117800" name="AutoShape 40"/>
          <p:cNvSpPr>
            <a:spLocks noChangeArrowheads="1"/>
          </p:cNvSpPr>
          <p:nvPr/>
        </p:nvSpPr>
        <p:spPr bwMode="auto">
          <a:xfrm rot="2471156">
            <a:off x="5410200" y="3657600"/>
            <a:ext cx="838200" cy="304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801" name="AutoShape 41"/>
          <p:cNvSpPr>
            <a:spLocks noChangeArrowheads="1"/>
          </p:cNvSpPr>
          <p:nvPr/>
        </p:nvSpPr>
        <p:spPr bwMode="auto">
          <a:xfrm rot="-1657265">
            <a:off x="5410200" y="4724400"/>
            <a:ext cx="838200" cy="304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42"/>
          <p:cNvGrpSpPr>
            <a:grpSpLocks/>
          </p:cNvGrpSpPr>
          <p:nvPr/>
        </p:nvGrpSpPr>
        <p:grpSpPr bwMode="auto">
          <a:xfrm>
            <a:off x="6248400" y="3886200"/>
            <a:ext cx="2362200" cy="1143000"/>
            <a:chOff x="3936" y="2448"/>
            <a:chExt cx="1488" cy="720"/>
          </a:xfrm>
        </p:grpSpPr>
        <p:sp>
          <p:nvSpPr>
            <p:cNvPr id="79883" name="Oval 43"/>
            <p:cNvSpPr>
              <a:spLocks noChangeArrowheads="1"/>
            </p:cNvSpPr>
            <p:nvPr/>
          </p:nvSpPr>
          <p:spPr bwMode="auto">
            <a:xfrm>
              <a:off x="3936" y="2448"/>
              <a:ext cx="1488" cy="720"/>
            </a:xfrm>
            <a:prstGeom prst="ellipse">
              <a:avLst/>
            </a:prstGeom>
            <a:solidFill>
              <a:srgbClr val="A9C6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884" name="Text Box 44"/>
            <p:cNvSpPr txBox="1">
              <a:spLocks noChangeArrowheads="1"/>
            </p:cNvSpPr>
            <p:nvPr/>
          </p:nvSpPr>
          <p:spPr bwMode="auto">
            <a:xfrm>
              <a:off x="3984" y="2640"/>
              <a:ext cx="144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600" b="0">
                  <a:latin typeface="Perpetua" panose="02020502060401020303" pitchFamily="18" charset="0"/>
                </a:rPr>
                <a:t>The gene </a:t>
              </a:r>
              <a:r>
                <a:rPr lang="en-US" altLang="en-US" sz="1600" b="0" i="1">
                  <a:latin typeface="Perpetua" panose="02020502060401020303" pitchFamily="18" charset="0"/>
                </a:rPr>
                <a:t>cn</a:t>
              </a:r>
              <a:r>
                <a:rPr lang="en-US" altLang="en-US" sz="1600" b="0">
                  <a:latin typeface="Perpetua" panose="02020502060401020303" pitchFamily="18" charset="0"/>
                </a:rPr>
                <a:t> is close to both </a:t>
              </a:r>
              <a:r>
                <a:rPr lang="en-US" altLang="en-US" sz="1600" b="0" i="1">
                  <a:latin typeface="Perpetua" panose="02020502060401020303" pitchFamily="18" charset="0"/>
                </a:rPr>
                <a:t>vg</a:t>
              </a:r>
              <a:r>
                <a:rPr lang="en-US" altLang="en-US" sz="1600" b="0">
                  <a:latin typeface="Perpetua" panose="02020502060401020303" pitchFamily="18" charset="0"/>
                </a:rPr>
                <a:t> and </a:t>
              </a:r>
              <a:r>
                <a:rPr lang="en-US" altLang="en-US" sz="1600" b="0" i="1">
                  <a:latin typeface="Perpetua" panose="02020502060401020303" pitchFamily="18" charset="0"/>
                </a:rPr>
                <a:t>b.</a:t>
              </a:r>
              <a:endParaRPr lang="en-US" altLang="en-US" sz="1600" b="0">
                <a:latin typeface="Perpetua" panose="02020502060401020303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96" grpId="0" animBg="1"/>
      <p:bldP spid="117800" grpId="0" animBg="1"/>
      <p:bldP spid="11780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What are the genes’ order on the chromosome?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676400" y="2209800"/>
            <a:ext cx="4876800" cy="533400"/>
            <a:chOff x="336" y="1872"/>
            <a:chExt cx="3072" cy="336"/>
          </a:xfrm>
        </p:grpSpPr>
        <p:sp>
          <p:nvSpPr>
            <p:cNvPr id="80901" name="Rectangle 46"/>
            <p:cNvSpPr>
              <a:spLocks noChangeArrowheads="1"/>
            </p:cNvSpPr>
            <p:nvPr/>
          </p:nvSpPr>
          <p:spPr bwMode="auto">
            <a:xfrm>
              <a:off x="336" y="1872"/>
              <a:ext cx="3072" cy="336"/>
            </a:xfrm>
            <a:prstGeom prst="rect">
              <a:avLst/>
            </a:prstGeom>
            <a:solidFill>
              <a:srgbClr val="6699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902" name="Line 47"/>
            <p:cNvSpPr>
              <a:spLocks noChangeShapeType="1"/>
            </p:cNvSpPr>
            <p:nvPr/>
          </p:nvSpPr>
          <p:spPr bwMode="auto">
            <a:xfrm>
              <a:off x="1824" y="18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3" name="Line 48"/>
            <p:cNvSpPr>
              <a:spLocks noChangeShapeType="1"/>
            </p:cNvSpPr>
            <p:nvPr/>
          </p:nvSpPr>
          <p:spPr bwMode="auto">
            <a:xfrm>
              <a:off x="912" y="18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4" name="Line 49"/>
            <p:cNvSpPr>
              <a:spLocks noChangeShapeType="1"/>
            </p:cNvSpPr>
            <p:nvPr/>
          </p:nvSpPr>
          <p:spPr bwMode="auto">
            <a:xfrm>
              <a:off x="2592" y="187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05" name="Text Box 50"/>
            <p:cNvSpPr txBox="1">
              <a:spLocks noChangeArrowheads="1"/>
            </p:cNvSpPr>
            <p:nvPr/>
          </p:nvSpPr>
          <p:spPr bwMode="auto">
            <a:xfrm>
              <a:off x="864" y="1920"/>
              <a:ext cx="2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 i="1"/>
                <a:t>b</a:t>
              </a:r>
            </a:p>
          </p:txBody>
        </p:sp>
        <p:sp>
          <p:nvSpPr>
            <p:cNvPr id="80906" name="Text Box 51"/>
            <p:cNvSpPr txBox="1">
              <a:spLocks noChangeArrowheads="1"/>
            </p:cNvSpPr>
            <p:nvPr/>
          </p:nvSpPr>
          <p:spPr bwMode="auto">
            <a:xfrm>
              <a:off x="1776" y="1920"/>
              <a:ext cx="3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 i="1"/>
                <a:t>cn</a:t>
              </a:r>
            </a:p>
          </p:txBody>
        </p:sp>
        <p:sp>
          <p:nvSpPr>
            <p:cNvPr id="80907" name="Text Box 52"/>
            <p:cNvSpPr txBox="1">
              <a:spLocks noChangeArrowheads="1"/>
            </p:cNvSpPr>
            <p:nvPr/>
          </p:nvSpPr>
          <p:spPr bwMode="auto">
            <a:xfrm>
              <a:off x="2544" y="1920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b="0" i="1"/>
                <a:t>vg</a:t>
              </a:r>
            </a:p>
          </p:txBody>
        </p:sp>
      </p:grpSp>
      <p:sp>
        <p:nvSpPr>
          <p:cNvPr id="301109" name="WordArt 53"/>
          <p:cNvSpPr>
            <a:spLocks noChangeArrowheads="1" noChangeShapeType="1" noTextEdit="1"/>
          </p:cNvSpPr>
          <p:nvPr/>
        </p:nvSpPr>
        <p:spPr bwMode="auto">
          <a:xfrm>
            <a:off x="1676400" y="2895600"/>
            <a:ext cx="4800600" cy="1671638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1875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Perpetua" panose="02020502060401020303" pitchFamily="18" charset="0"/>
              </a:rPr>
              <a:t>This is the order of the genes, on the chromosome,</a:t>
            </a:r>
          </a:p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Perpetua" panose="02020502060401020303" pitchFamily="18" charset="0"/>
              </a:rPr>
              <a:t>determined by the experiment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10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/>
              <a:t>Section 3: What Do Genes Do?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500" b="1" smtClean="0">
                <a:latin typeface="Albertus Medium" pitchFamily="34" charset="0"/>
              </a:rPr>
              <a:t>Genes Make Proteins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100" smtClean="0"/>
              <a:t>genome-&gt; genes -&gt;protein (forms cellular structural &amp; life functional) -&gt; pathways &amp; physiology</a:t>
            </a:r>
          </a:p>
          <a:p>
            <a:pPr eaLnBrk="1" hangingPunct="1"/>
            <a:endParaRPr lang="en-US" altLang="en-US" sz="2100" smtClean="0"/>
          </a:p>
        </p:txBody>
      </p:sp>
      <p:pic>
        <p:nvPicPr>
          <p:cNvPr id="82948" name="Picture 4" descr="dna_prote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43200"/>
            <a:ext cx="377190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  1800 - 1870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100" b="1" smtClean="0"/>
              <a:t>1865</a:t>
            </a:r>
            <a:r>
              <a:rPr lang="en-US" altLang="en-US" sz="2100" smtClean="0">
                <a:latin typeface="Arial Narrow" panose="020B0606020202030204" pitchFamily="34" charset="0"/>
              </a:rPr>
              <a:t>   </a:t>
            </a:r>
            <a:r>
              <a:rPr lang="en-US" altLang="en-US" sz="2100" smtClean="0"/>
              <a:t>Gregor Mendel discover the basic rules of heredity of garden pea.</a:t>
            </a:r>
          </a:p>
          <a:p>
            <a:pPr marL="742950" lvl="1" indent="-285750" eaLnBrk="1" hangingPunct="1"/>
            <a:r>
              <a:rPr lang="en-US" altLang="en-US" sz="1900" smtClean="0"/>
              <a:t>An individual organism has two alternative heredity units for a given trait (</a:t>
            </a:r>
            <a:r>
              <a:rPr lang="en-US" altLang="en-US" sz="1900" smtClean="0">
                <a:solidFill>
                  <a:schemeClr val="accent2"/>
                </a:solidFill>
              </a:rPr>
              <a:t>dominant trait</a:t>
            </a:r>
            <a:r>
              <a:rPr lang="en-US" altLang="en-US" sz="1900" smtClean="0"/>
              <a:t>  v.s. </a:t>
            </a:r>
            <a:r>
              <a:rPr lang="en-US" altLang="en-US" sz="1900" smtClean="0">
                <a:solidFill>
                  <a:schemeClr val="accent2"/>
                </a:solidFill>
              </a:rPr>
              <a:t>recessive trait</a:t>
            </a:r>
            <a:r>
              <a:rPr lang="en-US" altLang="en-US" sz="1900" smtClean="0"/>
              <a:t>)</a:t>
            </a:r>
          </a:p>
          <a:p>
            <a:pPr marL="742950" lvl="1" indent="-285750" eaLnBrk="1" hangingPunct="1"/>
            <a:endParaRPr lang="en-US" altLang="en-US" sz="1900" smtClean="0"/>
          </a:p>
          <a:p>
            <a:pPr marL="742950" lvl="1" indent="-285750" eaLnBrk="1" hangingPunct="1"/>
            <a:endParaRPr lang="en-US" altLang="en-US" sz="1900" smtClean="0"/>
          </a:p>
          <a:p>
            <a:pPr eaLnBrk="1" hangingPunct="1"/>
            <a:r>
              <a:rPr lang="en-US" altLang="en-US" sz="2100" b="1" smtClean="0"/>
              <a:t>1869</a:t>
            </a:r>
            <a:r>
              <a:rPr lang="en-US" altLang="en-US" sz="2100" smtClean="0"/>
              <a:t> Johann Friedrich Miescher discovered DNA and named it nuclein.</a:t>
            </a:r>
          </a:p>
          <a:p>
            <a:pPr eaLnBrk="1" hangingPunct="1"/>
            <a:endParaRPr lang="en-US" altLang="en-US" sz="2000" smtClean="0"/>
          </a:p>
        </p:txBody>
      </p:sp>
      <p:pic>
        <p:nvPicPr>
          <p:cNvPr id="37892" name="Picture 4" descr="mendel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91200" y="1219200"/>
            <a:ext cx="1704975" cy="2189163"/>
          </a:xfrm>
          <a:noFill/>
        </p:spPr>
      </p:pic>
      <p:sp>
        <p:nvSpPr>
          <p:cNvPr id="37893" name="Text Box 6"/>
          <p:cNvSpPr txBox="1">
            <a:spLocks noChangeArrowheads="1"/>
          </p:cNvSpPr>
          <p:nvPr/>
        </p:nvSpPr>
        <p:spPr bwMode="auto">
          <a:xfrm>
            <a:off x="4953000" y="3352800"/>
            <a:ext cx="3397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Mendel: The Father of Genetics</a:t>
            </a:r>
          </a:p>
        </p:txBody>
      </p:sp>
      <p:pic>
        <p:nvPicPr>
          <p:cNvPr id="37894" name="Picture 7" descr="miescher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3962400"/>
            <a:ext cx="1466850" cy="2189163"/>
          </a:xfrm>
          <a:noFill/>
        </p:spPr>
      </p:pic>
      <p:sp>
        <p:nvSpPr>
          <p:cNvPr id="37895" name="Text Box 9"/>
          <p:cNvSpPr txBox="1">
            <a:spLocks noChangeArrowheads="1"/>
          </p:cNvSpPr>
          <p:nvPr/>
        </p:nvSpPr>
        <p:spPr bwMode="auto">
          <a:xfrm>
            <a:off x="5943600" y="5486400"/>
            <a:ext cx="192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Johann Miescher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smtClean="0">
                <a:latin typeface="Albertus Medium" pitchFamily="34" charset="0"/>
              </a:rPr>
              <a:t>Proteins: Workhorses of the Cell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900" smtClean="0">
                <a:latin typeface="Verdana" panose="020B0604030504040204" pitchFamily="34" charset="0"/>
              </a:rPr>
              <a:t>20 different </a:t>
            </a:r>
            <a:r>
              <a:rPr lang="en-US" altLang="en-US" sz="1900" b="1" smtClean="0">
                <a:solidFill>
                  <a:schemeClr val="accent2"/>
                </a:solidFill>
                <a:latin typeface="Verdana" panose="020B0604030504040204" pitchFamily="34" charset="0"/>
              </a:rPr>
              <a:t>amino acids</a:t>
            </a:r>
            <a:r>
              <a:rPr lang="en-US" altLang="en-US" sz="1900" smtClean="0">
                <a:solidFill>
                  <a:schemeClr val="accent2"/>
                </a:solidFill>
                <a:latin typeface="Verdana" panose="020B0604030504040204" pitchFamily="34" charset="0"/>
              </a:rPr>
              <a:t>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1700" smtClean="0">
                <a:latin typeface="Verdana" panose="020B0604030504040204" pitchFamily="34" charset="0"/>
              </a:rPr>
              <a:t>different chemical properties cause the protein chains to fold up into specific three-dimensional structures that define their particular functions in the cell.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00" smtClean="0">
                <a:latin typeface="Verdana" panose="020B0604030504040204" pitchFamily="34" charset="0"/>
              </a:rPr>
              <a:t>Proteins do all </a:t>
            </a:r>
            <a:r>
              <a:rPr lang="en-US" altLang="en-US" sz="1900" u="sng" smtClean="0">
                <a:latin typeface="Verdana" panose="020B0604030504040204" pitchFamily="34" charset="0"/>
              </a:rPr>
              <a:t>essential work</a:t>
            </a:r>
            <a:r>
              <a:rPr lang="en-US" altLang="en-US" sz="1900" smtClean="0">
                <a:latin typeface="Verdana" panose="020B0604030504040204" pitchFamily="34" charset="0"/>
              </a:rPr>
              <a:t> for the cell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>
                <a:latin typeface="Verdana" panose="020B0604030504040204" pitchFamily="34" charset="0"/>
              </a:rPr>
              <a:t>build cellular structures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>
                <a:latin typeface="Verdana" panose="020B0604030504040204" pitchFamily="34" charset="0"/>
              </a:rPr>
              <a:t>digest nutrients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>
                <a:latin typeface="Verdana" panose="020B0604030504040204" pitchFamily="34" charset="0"/>
              </a:rPr>
              <a:t>execute metabolic functions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>
                <a:latin typeface="Verdana" panose="020B0604030504040204" pitchFamily="34" charset="0"/>
              </a:rPr>
              <a:t>Mediate information flow within a cell and among cellular communities.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900" smtClean="0">
                <a:latin typeface="Verdana" panose="020B0604030504040204" pitchFamily="34" charset="0"/>
              </a:rPr>
              <a:t>Proteins work together with other proteins or nucleic acids as  "</a:t>
            </a:r>
            <a:r>
              <a:rPr lang="en-US" altLang="en-US" sz="1900" smtClean="0">
                <a:solidFill>
                  <a:srgbClr val="990000"/>
                </a:solidFill>
                <a:latin typeface="Verdana" panose="020B0604030504040204" pitchFamily="34" charset="0"/>
              </a:rPr>
              <a:t>molecular machines</a:t>
            </a:r>
            <a:r>
              <a:rPr lang="en-US" altLang="en-US" sz="1900" smtClean="0">
                <a:latin typeface="Verdana" panose="020B0604030504040204" pitchFamily="34" charset="0"/>
              </a:rPr>
              <a:t>"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000" smtClean="0">
                <a:latin typeface="Verdana" panose="020B0604030504040204" pitchFamily="34" charset="0"/>
              </a:rPr>
              <a:t> structures that fit together and function in highly specific, lock-and-key ways. </a:t>
            </a:r>
            <a:endParaRPr lang="en-US" altLang="en-US" sz="1700" smtClean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smtClean="0"/>
              <a:t>Section 4: What Molecule Codes For Genes?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Discovery of DNA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6035675" cy="4530725"/>
          </a:xfrm>
        </p:spPr>
        <p:txBody>
          <a:bodyPr/>
          <a:lstStyle/>
          <a:p>
            <a:pPr eaLnBrk="1" hangingPunct="1"/>
            <a:r>
              <a:rPr lang="en-US" altLang="en-US" sz="1600" smtClean="0"/>
              <a:t>DNA Sequences</a:t>
            </a:r>
          </a:p>
          <a:p>
            <a:pPr marL="742950" lvl="1" indent="-285750" eaLnBrk="1" hangingPunct="1"/>
            <a:r>
              <a:rPr lang="en-US" altLang="zh-TW" sz="1600" smtClean="0">
                <a:ea typeface="PMingLiU" pitchFamily="18" charset="-120"/>
              </a:rPr>
              <a:t>Chargaff and Vischer, 1949</a:t>
            </a:r>
          </a:p>
          <a:p>
            <a:pPr marL="1143000" lvl="2" indent="-228600" eaLnBrk="1" hangingPunct="1"/>
            <a:r>
              <a:rPr lang="en-US" altLang="zh-TW" sz="1600" smtClean="0">
                <a:ea typeface="PMingLiU" pitchFamily="18" charset="-120"/>
              </a:rPr>
              <a:t>DNA consisting of A, T, G, C</a:t>
            </a:r>
          </a:p>
          <a:p>
            <a:pPr marL="1600200" lvl="3" indent="-228600" eaLnBrk="1" hangingPunct="1"/>
            <a:r>
              <a:rPr lang="en-US" altLang="zh-TW" sz="1600" smtClean="0">
                <a:ea typeface="PMingLiU" pitchFamily="18" charset="-120"/>
              </a:rPr>
              <a:t>Adenine, Guanine, Cytosine, Thymine</a:t>
            </a:r>
          </a:p>
          <a:p>
            <a:pPr marL="742950" lvl="1" indent="-285750" eaLnBrk="1" hangingPunct="1"/>
            <a:r>
              <a:rPr lang="en-US" altLang="zh-TW" sz="1600" smtClean="0">
                <a:ea typeface="PMingLiU" pitchFamily="18" charset="-120"/>
              </a:rPr>
              <a:t>Chargaff Rule</a:t>
            </a:r>
          </a:p>
          <a:p>
            <a:pPr marL="1143000" lvl="2" indent="-228600" eaLnBrk="1" hangingPunct="1"/>
            <a:r>
              <a:rPr lang="en-US" altLang="zh-TW" sz="1600" smtClean="0">
                <a:ea typeface="PMingLiU" pitchFamily="18" charset="-120"/>
              </a:rPr>
              <a:t> Noticing #A </a:t>
            </a:r>
            <a:r>
              <a:rPr lang="en-US" altLang="zh-TW" sz="1600" smtClean="0">
                <a:ea typeface="PMingLiU" pitchFamily="18" charset="-120"/>
                <a:cs typeface="Times New Roman" panose="02020603050405020304" pitchFamily="18" charset="0"/>
                <a:sym typeface="Symbol" panose="05050102010706020507" pitchFamily="18" charset="2"/>
              </a:rPr>
              <a:t> </a:t>
            </a:r>
            <a:r>
              <a:rPr lang="en-US" altLang="zh-TW" sz="1600" smtClean="0">
                <a:ea typeface="PMingLiU" pitchFamily="18" charset="-120"/>
                <a:cs typeface="Times New Roman" panose="02020603050405020304" pitchFamily="18" charset="0"/>
              </a:rPr>
              <a:t>#T and </a:t>
            </a:r>
            <a:r>
              <a:rPr lang="en-US" altLang="zh-TW" sz="1600" smtClean="0">
                <a:ea typeface="PMingLiU" pitchFamily="18" charset="-120"/>
              </a:rPr>
              <a:t>#G </a:t>
            </a:r>
            <a:r>
              <a:rPr lang="en-US" altLang="zh-TW" sz="1600" smtClean="0">
                <a:ea typeface="PMingLiU" pitchFamily="18" charset="-120"/>
                <a:sym typeface="Symbol" panose="05050102010706020507" pitchFamily="18" charset="2"/>
              </a:rPr>
              <a:t> </a:t>
            </a:r>
            <a:r>
              <a:rPr lang="en-US" altLang="zh-TW" sz="1600" smtClean="0">
                <a:ea typeface="PMingLiU" pitchFamily="18" charset="-120"/>
              </a:rPr>
              <a:t>#C </a:t>
            </a:r>
          </a:p>
          <a:p>
            <a:pPr marL="1600200" lvl="3" indent="-228600" eaLnBrk="1" hangingPunct="1"/>
            <a:r>
              <a:rPr lang="en-US" altLang="zh-TW" sz="1600" smtClean="0">
                <a:ea typeface="PMingLiU" pitchFamily="18" charset="-120"/>
              </a:rPr>
              <a:t>A </a:t>
            </a:r>
            <a:r>
              <a:rPr lang="en-US" altLang="zh-TW" sz="1600" smtClean="0">
                <a:latin typeface="Times New Roman" panose="02020603050405020304" pitchFamily="18" charset="0"/>
                <a:ea typeface="PMingLiU" pitchFamily="18" charset="-120"/>
              </a:rPr>
              <a:t>“</a:t>
            </a:r>
            <a:r>
              <a:rPr lang="en-US" altLang="zh-TW" sz="1600" smtClean="0">
                <a:ea typeface="PMingLiU" pitchFamily="18" charset="-120"/>
              </a:rPr>
              <a:t>strange but possibly meaningless</a:t>
            </a:r>
            <a:r>
              <a:rPr lang="en-US" altLang="zh-TW" sz="1600" smtClean="0">
                <a:latin typeface="Times New Roman" panose="02020603050405020304" pitchFamily="18" charset="0"/>
                <a:ea typeface="PMingLiU" pitchFamily="18" charset="-120"/>
              </a:rPr>
              <a:t>”</a:t>
            </a:r>
            <a:r>
              <a:rPr lang="en-US" altLang="zh-TW" sz="1600" smtClean="0">
                <a:ea typeface="PMingLiU" pitchFamily="18" charset="-120"/>
              </a:rPr>
              <a:t> phenomenon.</a:t>
            </a:r>
          </a:p>
          <a:p>
            <a:pPr eaLnBrk="1" hangingPunct="1"/>
            <a:r>
              <a:rPr lang="en-US" altLang="zh-TW" sz="1600" smtClean="0">
                <a:ea typeface="PMingLiU" pitchFamily="18" charset="-120"/>
              </a:rPr>
              <a:t>Wow!! A Double Helix</a:t>
            </a:r>
          </a:p>
          <a:p>
            <a:pPr marL="742950" lvl="1" indent="-285750" eaLnBrk="1" hangingPunct="1"/>
            <a:r>
              <a:rPr lang="en-US" altLang="zh-TW" sz="1600" smtClean="0">
                <a:ea typeface="PMingLiU" pitchFamily="18" charset="-120"/>
              </a:rPr>
              <a:t>Watson and Crick, </a:t>
            </a:r>
            <a:r>
              <a:rPr lang="en-US" altLang="zh-TW" sz="1600" i="1" smtClean="0">
                <a:ea typeface="PMingLiU" pitchFamily="18" charset="-120"/>
              </a:rPr>
              <a:t>Nature, </a:t>
            </a:r>
            <a:r>
              <a:rPr lang="en-US" altLang="zh-TW" sz="1600" smtClean="0">
                <a:ea typeface="PMingLiU" pitchFamily="18" charset="-120"/>
              </a:rPr>
              <a:t>April 25, 1953</a:t>
            </a:r>
          </a:p>
          <a:p>
            <a:pPr marL="742950" lvl="1" indent="-285750" eaLnBrk="1" hangingPunct="1"/>
            <a:r>
              <a:rPr lang="en-US" altLang="zh-TW" sz="1600" smtClean="0">
                <a:ea typeface="PMingLiU" pitchFamily="18" charset="-120"/>
              </a:rPr>
              <a:t> </a:t>
            </a:r>
          </a:p>
          <a:p>
            <a:pPr marL="742950" lvl="1" indent="-285750" eaLnBrk="1" hangingPunct="1"/>
            <a:endParaRPr lang="en-US" altLang="zh-TW" sz="1600" smtClean="0">
              <a:ea typeface="PMingLiU" pitchFamily="18" charset="-120"/>
            </a:endParaRPr>
          </a:p>
          <a:p>
            <a:pPr marL="742950" lvl="1" indent="-285750" eaLnBrk="1" hangingPunct="1"/>
            <a:endParaRPr lang="en-US" altLang="zh-TW" sz="1600" smtClean="0">
              <a:ea typeface="PMingLiU" pitchFamily="18" charset="-120"/>
            </a:endParaRPr>
          </a:p>
          <a:p>
            <a:pPr marL="742950" lvl="1" indent="-285750" eaLnBrk="1" hangingPunct="1"/>
            <a:r>
              <a:rPr lang="en-US" altLang="zh-TW" sz="1600" smtClean="0">
                <a:ea typeface="PMingLiU" pitchFamily="18" charset="-120"/>
              </a:rPr>
              <a:t>Rich, 1973</a:t>
            </a:r>
          </a:p>
          <a:p>
            <a:pPr marL="1143000" lvl="2" indent="-228600" eaLnBrk="1" hangingPunct="1"/>
            <a:r>
              <a:rPr lang="en-US" altLang="zh-TW" sz="1600" smtClean="0">
                <a:ea typeface="PMingLiU" pitchFamily="18" charset="-120"/>
              </a:rPr>
              <a:t>Structural biologist at MIT.</a:t>
            </a:r>
          </a:p>
          <a:p>
            <a:pPr marL="1143000" lvl="2" indent="-228600" eaLnBrk="1" hangingPunct="1"/>
            <a:r>
              <a:rPr lang="en-US" altLang="zh-TW" sz="1600" smtClean="0">
                <a:ea typeface="PMingLiU" pitchFamily="18" charset="-120"/>
              </a:rPr>
              <a:t>DNA</a:t>
            </a:r>
            <a:r>
              <a:rPr lang="en-US" altLang="zh-TW" sz="1600" smtClean="0">
                <a:latin typeface="Times New Roman" panose="02020603050405020304" pitchFamily="18" charset="0"/>
                <a:ea typeface="PMingLiU" pitchFamily="18" charset="-120"/>
              </a:rPr>
              <a:t>’</a:t>
            </a:r>
            <a:r>
              <a:rPr lang="en-US" altLang="zh-TW" sz="1600" smtClean="0">
                <a:ea typeface="PMingLiU" pitchFamily="18" charset="-120"/>
              </a:rPr>
              <a:t>s structure in atomic resolution.</a:t>
            </a:r>
          </a:p>
          <a:p>
            <a:pPr eaLnBrk="1" hangingPunct="1"/>
            <a:endParaRPr lang="en-US" altLang="zh-TW" sz="1600" smtClean="0">
              <a:ea typeface="PMingLiU" pitchFamily="18" charset="-120"/>
            </a:endParaRPr>
          </a:p>
          <a:p>
            <a:pPr marL="742950" lvl="1" indent="-285750" eaLnBrk="1" hangingPunct="1"/>
            <a:endParaRPr lang="en-US" altLang="en-US" sz="2200" smtClean="0"/>
          </a:p>
        </p:txBody>
      </p:sp>
      <p:pic>
        <p:nvPicPr>
          <p:cNvPr id="86020" name="Picture 4" descr="dna-model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9400" y="762000"/>
            <a:ext cx="2041525" cy="2651125"/>
          </a:xfrm>
          <a:noFill/>
        </p:spPr>
      </p:pic>
      <p:pic>
        <p:nvPicPr>
          <p:cNvPr id="86021" name="Picture 5" descr="watsoncrick-walking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24600" y="3581400"/>
            <a:ext cx="2586038" cy="1724025"/>
          </a:xfrm>
          <a:noFill/>
        </p:spPr>
      </p:pic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6705600" y="5410200"/>
            <a:ext cx="1828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>
                <a:solidFill>
                  <a:schemeClr val="accent1"/>
                </a:solidFill>
                <a:latin typeface="Times New Roman" panose="02020603050405020304" pitchFamily="18" charset="0"/>
              </a:rPr>
              <a:t>Crick                 Watson</a:t>
            </a:r>
          </a:p>
        </p:txBody>
      </p:sp>
      <p:grpSp>
        <p:nvGrpSpPr>
          <p:cNvPr id="86023" name="Group 7"/>
          <p:cNvGrpSpPr>
            <a:grpSpLocks/>
          </p:cNvGrpSpPr>
          <p:nvPr/>
        </p:nvGrpSpPr>
        <p:grpSpPr bwMode="auto">
          <a:xfrm>
            <a:off x="1371600" y="3962400"/>
            <a:ext cx="1914525" cy="822325"/>
            <a:chOff x="170" y="3648"/>
            <a:chExt cx="1206" cy="518"/>
          </a:xfrm>
        </p:grpSpPr>
        <p:sp>
          <p:nvSpPr>
            <p:cNvPr id="86024" name="Text Box 8"/>
            <p:cNvSpPr txBox="1">
              <a:spLocks noChangeArrowheads="1"/>
            </p:cNvSpPr>
            <p:nvPr/>
          </p:nvSpPr>
          <p:spPr bwMode="auto">
            <a:xfrm>
              <a:off x="288" y="3648"/>
              <a:ext cx="108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 Biologist</a:t>
              </a:r>
            </a:p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1 Physics Ph.D. Student</a:t>
              </a:r>
            </a:p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900 words</a:t>
              </a:r>
            </a:p>
            <a:p>
              <a:pPr eaLnBrk="1" hangingPunct="1"/>
              <a:r>
                <a:rPr lang="en-US" altLang="en-US" sz="1200">
                  <a:latin typeface="Times New Roman" panose="02020603050405020304" pitchFamily="18" charset="0"/>
                </a:rPr>
                <a:t>Nobel Prize</a:t>
              </a:r>
            </a:p>
          </p:txBody>
        </p:sp>
        <p:grpSp>
          <p:nvGrpSpPr>
            <p:cNvPr id="86025" name="Group 9"/>
            <p:cNvGrpSpPr>
              <a:grpSpLocks/>
            </p:cNvGrpSpPr>
            <p:nvPr/>
          </p:nvGrpSpPr>
          <p:grpSpPr bwMode="auto">
            <a:xfrm>
              <a:off x="170" y="3930"/>
              <a:ext cx="1200" cy="188"/>
              <a:chOff x="170" y="3930"/>
              <a:chExt cx="1200" cy="188"/>
            </a:xfrm>
          </p:grpSpPr>
          <p:sp>
            <p:nvSpPr>
              <p:cNvPr id="86026" name="Line 10"/>
              <p:cNvSpPr>
                <a:spLocks noChangeShapeType="1"/>
              </p:cNvSpPr>
              <p:nvPr/>
            </p:nvSpPr>
            <p:spPr bwMode="auto">
              <a:xfrm>
                <a:off x="170" y="4027"/>
                <a:ext cx="1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86027" name="Group 11"/>
              <p:cNvGrpSpPr>
                <a:grpSpLocks/>
              </p:cNvGrpSpPr>
              <p:nvPr/>
            </p:nvGrpSpPr>
            <p:grpSpPr bwMode="auto">
              <a:xfrm>
                <a:off x="213" y="3930"/>
                <a:ext cx="69" cy="80"/>
                <a:chOff x="192" y="3936"/>
                <a:chExt cx="96" cy="96"/>
              </a:xfrm>
            </p:grpSpPr>
            <p:sp>
              <p:nvSpPr>
                <p:cNvPr id="86031" name="Line 12"/>
                <p:cNvSpPr>
                  <a:spLocks noChangeShapeType="1"/>
                </p:cNvSpPr>
                <p:nvPr/>
              </p:nvSpPr>
              <p:spPr bwMode="auto">
                <a:xfrm>
                  <a:off x="192" y="398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6032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240" y="3936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6028" name="Group 14"/>
              <p:cNvGrpSpPr>
                <a:grpSpLocks/>
              </p:cNvGrpSpPr>
              <p:nvPr/>
            </p:nvGrpSpPr>
            <p:grpSpPr bwMode="auto">
              <a:xfrm>
                <a:off x="219" y="4071"/>
                <a:ext cx="74" cy="47"/>
                <a:chOff x="192" y="4080"/>
                <a:chExt cx="96" cy="48"/>
              </a:xfrm>
            </p:grpSpPr>
            <p:sp>
              <p:nvSpPr>
                <p:cNvPr id="86029" name="Line 15"/>
                <p:cNvSpPr>
                  <a:spLocks noChangeShapeType="1"/>
                </p:cNvSpPr>
                <p:nvPr/>
              </p:nvSpPr>
              <p:spPr bwMode="auto">
                <a:xfrm>
                  <a:off x="192" y="4080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6030" name="Line 16"/>
                <p:cNvSpPr>
                  <a:spLocks noChangeShapeType="1"/>
                </p:cNvSpPr>
                <p:nvPr/>
              </p:nvSpPr>
              <p:spPr bwMode="auto">
                <a:xfrm>
                  <a:off x="192" y="412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12775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solidFill>
                  <a:schemeClr val="tx1"/>
                </a:solidFill>
                <a:latin typeface="Arial" panose="020B0604020202020204" pitchFamily="34" charset="0"/>
              </a:rPr>
              <a:t>Watson &amp; Crick – </a:t>
            </a:r>
            <a:r>
              <a:rPr lang="en-US" altLang="en-US" sz="3600" i="1" smtClean="0">
                <a:solidFill>
                  <a:schemeClr val="tx1"/>
                </a:solidFill>
                <a:latin typeface="Arial" panose="020B0604020202020204" pitchFamily="34" charset="0"/>
              </a:rPr>
              <a:t>“…the secret of life”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48768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Watson: a zoologist, Crick: a physicist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“</a:t>
            </a:r>
            <a:r>
              <a:rPr lang="en-US" altLang="en-US" sz="1800" i="1" smtClean="0"/>
              <a:t>In 1947 Crick knew no biology and practically no organic chemistry or crystallography..” – </a:t>
            </a:r>
            <a:r>
              <a:rPr lang="en-US" altLang="en-US" sz="1800" smtClean="0">
                <a:hlinkClick r:id="rId2"/>
              </a:rPr>
              <a:t>www.nobel.se</a:t>
            </a:r>
            <a:endParaRPr lang="en-US" altLang="en-US" sz="18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Applying Chargaff’s rules and the X-ray image from Rosalind Franklin, they constructed a “tinkertoy” model showing the double helix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1800" smtClean="0"/>
              <a:t>Their 1953 </a:t>
            </a:r>
            <a:r>
              <a:rPr lang="en-US" altLang="en-US" sz="1800" i="1" smtClean="0"/>
              <a:t>Nature</a:t>
            </a:r>
            <a:r>
              <a:rPr lang="en-US" altLang="en-US" sz="1800" smtClean="0"/>
              <a:t> paper:  </a:t>
            </a:r>
            <a:r>
              <a:rPr lang="en-US" altLang="en-US" sz="1800" i="1" smtClean="0"/>
              <a:t>“It has not escaped our notice that the specific pairing we have postulated immediately suggests a possible copying mechanism for the genetic material.”</a:t>
            </a:r>
          </a:p>
        </p:txBody>
      </p:sp>
      <p:grpSp>
        <p:nvGrpSpPr>
          <p:cNvPr id="87044" name="Group 16"/>
          <p:cNvGrpSpPr>
            <a:grpSpLocks/>
          </p:cNvGrpSpPr>
          <p:nvPr/>
        </p:nvGrpSpPr>
        <p:grpSpPr bwMode="auto">
          <a:xfrm>
            <a:off x="5562600" y="1143000"/>
            <a:ext cx="3063875" cy="4789488"/>
            <a:chOff x="3504" y="720"/>
            <a:chExt cx="1930" cy="3017"/>
          </a:xfrm>
        </p:grpSpPr>
        <p:pic>
          <p:nvPicPr>
            <p:cNvPr id="87045" name="Picture 10" descr="npo0000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" y="720"/>
              <a:ext cx="1706" cy="1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046" name="Object 13" descr="npo0000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" y="2766"/>
              <a:ext cx="1437" cy="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47" name="Text Box 7"/>
            <p:cNvSpPr txBox="1">
              <a:spLocks noChangeArrowheads="1"/>
            </p:cNvSpPr>
            <p:nvPr/>
          </p:nvSpPr>
          <p:spPr bwMode="auto">
            <a:xfrm>
              <a:off x="3709" y="2367"/>
              <a:ext cx="149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0"/>
                <a:t>Watson &amp; Crick with DNA model</a:t>
              </a:r>
            </a:p>
          </p:txBody>
        </p:sp>
        <p:sp>
          <p:nvSpPr>
            <p:cNvPr id="87048" name="Text Box 8"/>
            <p:cNvSpPr txBox="1">
              <a:spLocks noChangeArrowheads="1"/>
            </p:cNvSpPr>
            <p:nvPr/>
          </p:nvSpPr>
          <p:spPr bwMode="auto">
            <a:xfrm>
              <a:off x="3504" y="3564"/>
              <a:ext cx="193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0"/>
                <a:t>Rosalind Franklin with X-ray image of DNA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0000" cy="2362200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latin typeface="Arial" panose="020B0604020202020204" pitchFamily="34" charset="0"/>
              </a:rPr>
              <a:t>Section 5: The Structure of DNA</a:t>
            </a:r>
            <a:br>
              <a:rPr lang="en-US" altLang="en-US" sz="3600" smtClean="0">
                <a:latin typeface="Arial" panose="020B0604020202020204" pitchFamily="34" charset="0"/>
              </a:rPr>
            </a:br>
            <a:endParaRPr lang="en-US" altLang="en-US" sz="240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88067" name="Picture 4" descr="npo0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4800"/>
            <a:ext cx="31242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Stores all information of life</a:t>
            </a:r>
          </a:p>
          <a:p>
            <a:pPr eaLnBrk="1" hangingPunct="1"/>
            <a:r>
              <a:rPr lang="en-US" altLang="en-US" sz="2600" smtClean="0"/>
              <a:t>4 “letters” base pairs. AGTC (adenine, guanine, thymine, cytosine ) which pair A-T and C-G on complimentary strands.</a:t>
            </a:r>
          </a:p>
          <a:p>
            <a:pPr eaLnBrk="1" hangingPunct="1"/>
            <a:endParaRPr lang="en-US" altLang="en-US" sz="2600" smtClean="0"/>
          </a:p>
        </p:txBody>
      </p:sp>
      <p:pic>
        <p:nvPicPr>
          <p:cNvPr id="89092" name="Picture 4" descr="dna-medium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3201988"/>
            <a:ext cx="4953000" cy="2751137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DNA: The Code of Life</a:t>
            </a:r>
          </a:p>
        </p:txBody>
      </p:sp>
      <p:pic>
        <p:nvPicPr>
          <p:cNvPr id="90115" name="Picture 3" descr="figure-01-10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143000"/>
            <a:ext cx="7239000" cy="3352800"/>
          </a:xfrm>
          <a:noFill/>
        </p:spPr>
      </p:pic>
      <p:sp>
        <p:nvSpPr>
          <p:cNvPr id="901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4724400"/>
            <a:ext cx="8229600" cy="1101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The structure and the four genomic letters code for all living organisms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Adenine, Guanine, Thymine, and Cytosine which pair A-T and C-G on complimentary strands.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DNA, continued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419600" y="1295400"/>
            <a:ext cx="4038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DNA has a double helix structure which composed of 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sugar molecule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phosphate group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and a base (A,C,G,T)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6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DNA always reads from 5’ end to 3’ end for transcription replication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en-US" sz="2200" smtClean="0"/>
              <a:t>5’ ATTTAGGCC 3’</a:t>
            </a:r>
          </a:p>
        </p:txBody>
      </p:sp>
      <p:pic>
        <p:nvPicPr>
          <p:cNvPr id="91140" name="Picture 4" descr="DNA2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371600"/>
            <a:ext cx="3427413" cy="4530725"/>
          </a:xfrm>
          <a:noFill/>
        </p:spPr>
      </p:pic>
      <p:sp>
        <p:nvSpPr>
          <p:cNvPr id="91141" name="Line 5"/>
          <p:cNvSpPr>
            <a:spLocks noChangeShapeType="1"/>
          </p:cNvSpPr>
          <p:nvPr/>
        </p:nvSpPr>
        <p:spPr bwMode="auto">
          <a:xfrm flipH="1">
            <a:off x="3733800" y="2819400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4038600" y="3200400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 flipH="1">
            <a:off x="3048000" y="3581400"/>
            <a:ext cx="1828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DNA, continued	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410200"/>
          </a:xfrm>
        </p:spPr>
        <p:txBody>
          <a:bodyPr/>
          <a:lstStyle/>
          <a:p>
            <a:pPr eaLnBrk="1" hangingPunct="1"/>
            <a:r>
              <a:rPr lang="en-US" altLang="en-US" smtClean="0"/>
              <a:t>DNA has a double helix structure.  However, it is not symmetric.  It has a “forward” and “backward” direction.  The ends are labeled 5’ and 3’ after the Carbon atoms in the sugar component.  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   				5’ AATCGCAAT 3’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	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>	DNA always reads 5’ to 3’ for transcription replication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DNA, continued</a:t>
            </a:r>
          </a:p>
        </p:txBody>
      </p:sp>
      <p:sp>
        <p:nvSpPr>
          <p:cNvPr id="93187" name="Rectangle 4"/>
          <p:cNvSpPr>
            <a:spLocks noChangeArrowheads="1"/>
          </p:cNvSpPr>
          <p:nvPr/>
        </p:nvSpPr>
        <p:spPr bwMode="auto">
          <a:xfrm>
            <a:off x="2362200" y="11430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What is meant by 5' and 3' ? </a:t>
            </a:r>
          </a:p>
        </p:txBody>
      </p:sp>
      <p:pic>
        <p:nvPicPr>
          <p:cNvPr id="93188" name="Picture 14" descr="nucleot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76400"/>
            <a:ext cx="32766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" y="3733800"/>
            <a:ext cx="8001000" cy="2308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0" dirty="0">
                <a:latin typeface="Arial" charset="0"/>
                <a:cs typeface="Arial" charset="0"/>
              </a:rPr>
              <a:t>Each nucleotide comprises: </a:t>
            </a:r>
          </a:p>
          <a:p>
            <a:pPr marL="344488">
              <a:defRPr/>
            </a:pPr>
            <a:r>
              <a:rPr lang="en-US" b="0" dirty="0">
                <a:latin typeface="Arial" charset="0"/>
                <a:cs typeface="Arial" charset="0"/>
              </a:rPr>
              <a:t>   1. one ribose (a 5 carbon sugar ring, each carbon is numbered 1 to 5);</a:t>
            </a:r>
          </a:p>
          <a:p>
            <a:pPr marL="344488">
              <a:defRPr/>
            </a:pPr>
            <a:r>
              <a:rPr lang="en-US" b="0" dirty="0">
                <a:latin typeface="Arial" charset="0"/>
                <a:cs typeface="Arial" charset="0"/>
              </a:rPr>
              <a:t>   2. one phosphate group; and </a:t>
            </a:r>
          </a:p>
          <a:p>
            <a:pPr marL="344488">
              <a:defRPr/>
            </a:pPr>
            <a:r>
              <a:rPr lang="en-US" b="0" dirty="0">
                <a:latin typeface="Arial" charset="0"/>
                <a:cs typeface="Arial" charset="0"/>
              </a:rPr>
              <a:t>   3. one nitrogenous base (A, T, C or G). </a:t>
            </a:r>
          </a:p>
          <a:p>
            <a:pPr>
              <a:defRPr/>
            </a:pPr>
            <a:r>
              <a:rPr lang="en-US" b="0" dirty="0">
                <a:latin typeface="Arial" charset="0"/>
                <a:cs typeface="Arial" charset="0"/>
              </a:rPr>
              <a:t>The phosphate group is attached to C5 (the 5th carbon) of ribose.</a:t>
            </a:r>
          </a:p>
          <a:p>
            <a:pPr>
              <a:defRPr/>
            </a:pPr>
            <a:r>
              <a:rPr lang="en-US" b="0" dirty="0">
                <a:latin typeface="Arial" charset="0"/>
                <a:cs typeface="Arial" charset="0"/>
              </a:rPr>
              <a:t>The nitrogenous base is attached to C1 of the ribose. </a:t>
            </a:r>
          </a:p>
          <a:p>
            <a:pPr>
              <a:defRPr/>
            </a:pPr>
            <a:r>
              <a:rPr lang="en-US" b="0" dirty="0">
                <a:latin typeface="Arial" charset="0"/>
                <a:cs typeface="Arial" charset="0"/>
              </a:rPr>
              <a:t>There's a hydroxyl group (-OH) attached to C3 of the ribose. </a:t>
            </a:r>
          </a:p>
          <a:p>
            <a:pPr>
              <a:defRPr/>
            </a:pPr>
            <a:r>
              <a:rPr lang="en-US" b="0" dirty="0">
                <a:latin typeface="Arial" charset="0"/>
                <a:cs typeface="Arial" charset="0"/>
              </a:rPr>
              <a:t>This is important to DNA formation.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 1880 - 1900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en-US" sz="2400" b="1" smtClean="0"/>
              <a:t>1881</a:t>
            </a:r>
            <a:r>
              <a:rPr lang="en-US" altLang="en-US" sz="2400" smtClean="0"/>
              <a:t> Edward Zacharias showed chromosomes are composed of nuclein.</a:t>
            </a:r>
          </a:p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b="1" smtClean="0"/>
              <a:t>1899</a:t>
            </a:r>
            <a:r>
              <a:rPr lang="en-US" altLang="en-US" sz="2400" smtClean="0"/>
              <a:t> Richard Altmann renamed nuclein to nucleic acid.</a:t>
            </a:r>
          </a:p>
          <a:p>
            <a:pPr eaLnBrk="1" hangingPunct="1"/>
            <a:endParaRPr lang="en-US" altLang="en-US" sz="2400" smtClean="0"/>
          </a:p>
          <a:p>
            <a:pPr eaLnBrk="1" hangingPunct="1"/>
            <a:r>
              <a:rPr lang="en-US" altLang="en-US" sz="2400" b="1" smtClean="0"/>
              <a:t>By 1900</a:t>
            </a:r>
            <a:r>
              <a:rPr lang="en-US" altLang="en-US" sz="2400" smtClean="0"/>
              <a:t>, chemical structures of all 20 amino acids had </a:t>
            </a:r>
          </a:p>
          <a:p>
            <a:pPr eaLnBrk="1" hangingPunct="1">
              <a:buFontTx/>
              <a:buNone/>
            </a:pPr>
            <a:r>
              <a:rPr lang="en-US" altLang="en-US" sz="2400" smtClean="0"/>
              <a:t>	been identified</a:t>
            </a:r>
          </a:p>
        </p:txBody>
      </p:sp>
      <p:pic>
        <p:nvPicPr>
          <p:cNvPr id="38916" name="Picture 4" descr="arg3d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4267200"/>
            <a:ext cx="3124200" cy="17621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DNA, continued</a:t>
            </a:r>
          </a:p>
        </p:txBody>
      </p:sp>
      <p:sp>
        <p:nvSpPr>
          <p:cNvPr id="94211" name="Rectangle 4"/>
          <p:cNvSpPr>
            <a:spLocks noChangeArrowheads="1"/>
          </p:cNvSpPr>
          <p:nvPr/>
        </p:nvSpPr>
        <p:spPr bwMode="auto">
          <a:xfrm>
            <a:off x="2362200" y="1143000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What is meant by 5' and 3' ? 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762000" y="1676400"/>
            <a:ext cx="7696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DNA strands are formed when the phosphate of one nucleotide attacks and replaces the -OH on C3 of another nucleotide.</a:t>
            </a:r>
          </a:p>
        </p:txBody>
      </p:sp>
      <p:pic>
        <p:nvPicPr>
          <p:cNvPr id="94213" name="Picture 2" descr="http://avery.rutgers.edu/WSSP/StudentScholars/project/archives/onions/53dn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3581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9938" y="3294063"/>
            <a:ext cx="4233862" cy="2836862"/>
          </a:xfrm>
          <a:noFill/>
        </p:spPr>
      </p:pic>
      <p:pic>
        <p:nvPicPr>
          <p:cNvPr id="95235" name="Picture 3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3352800"/>
            <a:ext cx="4254500" cy="2974975"/>
          </a:xfrm>
          <a:noFill/>
        </p:spPr>
      </p:pic>
      <p:sp>
        <p:nvSpPr>
          <p:cNvPr id="95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DNA: The Basis of Life</a:t>
            </a:r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072438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Deoxyribonucleic Acid (DNA)</a:t>
            </a:r>
          </a:p>
          <a:p>
            <a:pPr marL="742950" lvl="1" indent="-285750" eaLnBrk="1" hangingPunct="1"/>
            <a:r>
              <a:rPr lang="en-US" altLang="en-US" sz="2200" smtClean="0"/>
              <a:t>Double stranded with complementary strands A-T, C-G</a:t>
            </a:r>
          </a:p>
          <a:p>
            <a:pPr eaLnBrk="1" hangingPunct="1"/>
            <a:r>
              <a:rPr lang="en-US" altLang="en-US" sz="2600" smtClean="0"/>
              <a:t>DNA is a polymer</a:t>
            </a:r>
          </a:p>
          <a:p>
            <a:pPr marL="742950" lvl="1" indent="-285750" eaLnBrk="1" hangingPunct="1"/>
            <a:r>
              <a:rPr lang="en-US" altLang="en-US" sz="2200" smtClean="0"/>
              <a:t>Sugar-Phosphate-Base</a:t>
            </a:r>
          </a:p>
          <a:p>
            <a:pPr marL="742950" lvl="1" indent="-285750" eaLnBrk="1" hangingPunct="1"/>
            <a:r>
              <a:rPr lang="en-US" altLang="en-US" sz="2200" smtClean="0"/>
              <a:t>Bases held together by H bonding to the opposite strand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7151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t>Basic Structure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457200" y="1143000"/>
            <a:ext cx="8458200" cy="4573588"/>
            <a:chOff x="192" y="624"/>
            <a:chExt cx="5328" cy="2881"/>
          </a:xfrm>
        </p:grpSpPr>
        <p:grpSp>
          <p:nvGrpSpPr>
            <p:cNvPr id="96260" name="Group 4"/>
            <p:cNvGrpSpPr>
              <a:grpSpLocks/>
            </p:cNvGrpSpPr>
            <p:nvPr/>
          </p:nvGrpSpPr>
          <p:grpSpPr bwMode="auto">
            <a:xfrm>
              <a:off x="192" y="624"/>
              <a:ext cx="5328" cy="2784"/>
              <a:chOff x="384" y="672"/>
              <a:chExt cx="4216" cy="1931"/>
            </a:xfrm>
          </p:grpSpPr>
          <p:pic>
            <p:nvPicPr>
              <p:cNvPr id="96269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816"/>
                <a:ext cx="2667" cy="17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27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672"/>
                <a:ext cx="2680" cy="1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6261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86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96262" name="Oval 8"/>
            <p:cNvSpPr>
              <a:spLocks noChangeArrowheads="1"/>
            </p:cNvSpPr>
            <p:nvPr/>
          </p:nvSpPr>
          <p:spPr bwMode="auto">
            <a:xfrm>
              <a:off x="2688" y="2976"/>
              <a:ext cx="96" cy="96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6263" name="Oval 9"/>
            <p:cNvSpPr>
              <a:spLocks noChangeArrowheads="1"/>
            </p:cNvSpPr>
            <p:nvPr/>
          </p:nvSpPr>
          <p:spPr bwMode="auto">
            <a:xfrm>
              <a:off x="2688" y="2976"/>
              <a:ext cx="96" cy="96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96264" name="Group 10"/>
            <p:cNvGrpSpPr>
              <a:grpSpLocks/>
            </p:cNvGrpSpPr>
            <p:nvPr/>
          </p:nvGrpSpPr>
          <p:grpSpPr bwMode="auto">
            <a:xfrm rot="873095">
              <a:off x="2592" y="3168"/>
              <a:ext cx="864" cy="144"/>
              <a:chOff x="480" y="3648"/>
              <a:chExt cx="864" cy="144"/>
            </a:xfrm>
          </p:grpSpPr>
          <p:sp>
            <p:nvSpPr>
              <p:cNvPr id="96267" name="Oval 11"/>
              <p:cNvSpPr>
                <a:spLocks noChangeArrowheads="1"/>
              </p:cNvSpPr>
              <p:nvPr/>
            </p:nvSpPr>
            <p:spPr bwMode="auto">
              <a:xfrm>
                <a:off x="480" y="3648"/>
                <a:ext cx="96" cy="96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96268" name="Line 12"/>
              <p:cNvSpPr>
                <a:spLocks noChangeShapeType="1"/>
              </p:cNvSpPr>
              <p:nvPr/>
            </p:nvSpPr>
            <p:spPr bwMode="auto">
              <a:xfrm>
                <a:off x="576" y="3696"/>
                <a:ext cx="768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6265" name="Text Box 13"/>
            <p:cNvSpPr txBox="1">
              <a:spLocks noChangeArrowheads="1"/>
            </p:cNvSpPr>
            <p:nvPr/>
          </p:nvSpPr>
          <p:spPr bwMode="auto">
            <a:xfrm>
              <a:off x="3638" y="3140"/>
              <a:ext cx="61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Verdana" panose="020B0604030504040204" pitchFamily="34" charset="0"/>
                </a:rPr>
                <a:t>Phosphate</a:t>
              </a:r>
            </a:p>
          </p:txBody>
        </p:sp>
        <p:sp>
          <p:nvSpPr>
            <p:cNvPr id="96266" name="Text Box 14"/>
            <p:cNvSpPr txBox="1">
              <a:spLocks noChangeArrowheads="1"/>
            </p:cNvSpPr>
            <p:nvPr/>
          </p:nvSpPr>
          <p:spPr bwMode="auto">
            <a:xfrm>
              <a:off x="3398" y="3332"/>
              <a:ext cx="40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b="0">
                  <a:latin typeface="Verdana" panose="020B0604030504040204" pitchFamily="34" charset="0"/>
                </a:rPr>
                <a:t>Sugar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67151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latin typeface="Arial" panose="020B0604020202020204" pitchFamily="34" charset="0"/>
              </a:rPr>
              <a:t>Basic Structure Implications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b="1" smtClean="0"/>
              <a:t>DNA is (-) charged due to phosphate: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	gel electrophoresis, DNA sequencing (Sanger method)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b="1" smtClean="0"/>
              <a:t>H-bonds form between specific bases:</a:t>
            </a:r>
            <a:r>
              <a:rPr lang="en-US" altLang="en-US" sz="2000" smtClean="0"/>
              <a:t>  			hybridization – replication, transcription, translation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	DNA microarrays, hybridization blots, PCR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	C-G bound tighter than A-T due to triple H-bond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b="1" smtClean="0"/>
              <a:t>DNA-protein interactions (via major &amp; minor grooves):</a:t>
            </a:r>
            <a:r>
              <a:rPr lang="en-US" altLang="en-US" sz="2000" smtClean="0"/>
              <a:t>  	transcriptional regulation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000" b="1" smtClean="0"/>
              <a:t>DNA polymerization:</a:t>
            </a:r>
            <a:r>
              <a:rPr lang="en-US" altLang="en-US" sz="2000" smtClean="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smtClean="0"/>
              <a:t>		5’ to 3’ – phosphodiester bond formed between 5’ phosphate 	and 3’ OH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153400" cy="671513"/>
          </a:xfrm>
        </p:spPr>
        <p:txBody>
          <a:bodyPr/>
          <a:lstStyle/>
          <a:p>
            <a:pPr eaLnBrk="1" hangingPunct="1"/>
            <a:r>
              <a:rPr lang="en-US" altLang="en-US" sz="2500" b="1" smtClean="0">
                <a:latin typeface="Albertus Medium" pitchFamily="34" charset="0"/>
              </a:rPr>
              <a:t>Double helix of DNA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100" smtClean="0">
                <a:latin typeface="Arial Narrow" panose="020B0606020202030204" pitchFamily="34" charset="0"/>
              </a:rPr>
              <a:t>The double helix of DNA has these features: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>
                <a:latin typeface="Arial Narrow" panose="020B0606020202030204" pitchFamily="34" charset="0"/>
              </a:rPr>
              <a:t>Concentration of adenine (A) is equal to thymine (T)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>
                <a:latin typeface="Arial Narrow" panose="020B0606020202030204" pitchFamily="34" charset="0"/>
              </a:rPr>
              <a:t>Concentration of cytosine (C) is equal to guanine (G). 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>
                <a:latin typeface="Arial Narrow" panose="020B0606020202030204" pitchFamily="34" charset="0"/>
              </a:rPr>
              <a:t>Watson-Crick base-pairing A will only base-pair with T, and C with G</a:t>
            </a:r>
            <a:endParaRPr lang="en-US" altLang="en-US" smtClean="0">
              <a:latin typeface="Arial Narrow" panose="020B0606020202030204" pitchFamily="34" charset="0"/>
            </a:endParaRP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mtClean="0">
                <a:latin typeface="Arial Narrow" panose="020B0606020202030204" pitchFamily="34" charset="0"/>
              </a:rPr>
              <a:t>base-pairs of G and C contain three H-bonds, 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mtClean="0">
                <a:latin typeface="Arial Narrow" panose="020B0606020202030204" pitchFamily="34" charset="0"/>
              </a:rPr>
              <a:t>Base-pairs of A and T contain two H-bonds. 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altLang="en-US" sz="2000" smtClean="0"/>
              <a:t>G-C base-pairs are more stable than A-T base-pairs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>
                <a:latin typeface="Arial Narrow" panose="020B0606020202030204" pitchFamily="34" charset="0"/>
              </a:rPr>
              <a:t>Two polynucleotide strands wound around each other.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200" smtClean="0">
                <a:latin typeface="Arial Narrow" panose="020B0606020202030204" pitchFamily="34" charset="0"/>
              </a:rPr>
              <a:t>The backbone of each consists of alternating </a:t>
            </a:r>
            <a:r>
              <a:rPr lang="en-US" altLang="en-US" sz="2200" smtClean="0">
                <a:latin typeface="Arial Narrow" panose="020B0606020202030204" pitchFamily="34" charset="0"/>
                <a:hlinkClick r:id="rId3"/>
              </a:rPr>
              <a:t>deoxyribose</a:t>
            </a:r>
            <a:r>
              <a:rPr lang="en-US" altLang="en-US" sz="2200" smtClean="0">
                <a:latin typeface="Arial Narrow" panose="020B0606020202030204" pitchFamily="34" charset="0"/>
              </a:rPr>
              <a:t> and </a:t>
            </a:r>
            <a:r>
              <a:rPr lang="en-US" altLang="en-US" sz="2200" smtClean="0">
                <a:latin typeface="Arial Narrow" panose="020B0606020202030204" pitchFamily="34" charset="0"/>
                <a:hlinkClick r:id="rId4"/>
              </a:rPr>
              <a:t>phosphate groups</a:t>
            </a:r>
            <a:endParaRPr lang="en-US" altLang="en-US" sz="2200" smtClean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382000" cy="868363"/>
          </a:xfrm>
        </p:spPr>
        <p:txBody>
          <a:bodyPr/>
          <a:lstStyle/>
          <a:p>
            <a:pPr eaLnBrk="1" hangingPunct="1"/>
            <a:r>
              <a:rPr lang="en-US" altLang="en-US" sz="2500" smtClean="0">
                <a:latin typeface="Albertus Medium" pitchFamily="34" charset="0"/>
              </a:rPr>
              <a:t>Double helix of DNA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600" smtClean="0"/>
              <a:t> </a:t>
            </a:r>
          </a:p>
        </p:txBody>
      </p:sp>
      <p:pic>
        <p:nvPicPr>
          <p:cNvPr id="99332" name="Picture 4" descr="structur"/>
          <p:cNvPicPr>
            <a:picLocks noChangeAspect="1" noChangeArrowheads="1"/>
          </p:cNvPicPr>
          <p:nvPr>
            <p:ph type="clipArt"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371600"/>
            <a:ext cx="2660650" cy="4530725"/>
          </a:xfrm>
          <a:noFill/>
        </p:spPr>
      </p:pic>
      <p:pic>
        <p:nvPicPr>
          <p:cNvPr id="99333" name="Picture 5" descr="stru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3913188" cy="391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smtClean="0"/>
              <a:t>Section 6: What carries information between DNA to Proteins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533400"/>
            <a:ext cx="4038600" cy="55927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latin typeface="Impact" panose="020B0806030902050204" pitchFamily="34" charset="0"/>
              </a:rPr>
              <a:t>Central Dogma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500" smtClean="0"/>
              <a:t> 	(DNA</a:t>
            </a:r>
            <a:r>
              <a:rPr lang="en-US" altLang="en-US" sz="2500" smtClean="0">
                <a:sym typeface="Wingdings" panose="05000000000000000000" pitchFamily="2" charset="2"/>
              </a:rPr>
              <a:t>RNAprotein) The paradigm that DNA directs its transcription to RNA, which is then translated into a protein. </a:t>
            </a:r>
            <a:endParaRPr lang="en-US" altLang="en-US" sz="25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latin typeface="Impact" panose="020B0806030902050204" pitchFamily="34" charset="0"/>
              </a:rPr>
              <a:t>Transcription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500" smtClean="0"/>
              <a:t>	(DNA</a:t>
            </a:r>
            <a:r>
              <a:rPr lang="en-US" altLang="en-US" sz="2500" smtClean="0">
                <a:sym typeface="Wingdings" panose="05000000000000000000" pitchFamily="2" charset="2"/>
              </a:rPr>
              <a:t>RNA) The process which transfers genetic information from the DNA to the RNA. </a:t>
            </a:r>
            <a:endParaRPr lang="en-US" altLang="en-US" sz="25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500" smtClean="0">
                <a:latin typeface="Impact" panose="020B0806030902050204" pitchFamily="34" charset="0"/>
              </a:rPr>
              <a:t>Translation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500" smtClean="0"/>
              <a:t>	(RNA</a:t>
            </a:r>
            <a:r>
              <a:rPr lang="en-US" altLang="en-US" sz="2500" smtClean="0">
                <a:sym typeface="Wingdings" panose="05000000000000000000" pitchFamily="2" charset="2"/>
              </a:rPr>
              <a:t>protein) The process of transforming RNA to protein as specified by the genetic code. </a:t>
            </a:r>
          </a:p>
        </p:txBody>
      </p:sp>
      <p:pic>
        <p:nvPicPr>
          <p:cNvPr id="101379" name="Picture 3" descr="ttsidebar"/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533400"/>
            <a:ext cx="3962400" cy="55626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839200" cy="563563"/>
          </a:xfrm>
        </p:spPr>
        <p:txBody>
          <a:bodyPr/>
          <a:lstStyle/>
          <a:p>
            <a:pPr eaLnBrk="1" hangingPunct="1"/>
            <a:r>
              <a:rPr lang="en-US" altLang="en-US" sz="3800" smtClean="0"/>
              <a:t>Central Dogma of Molecular Biology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82000" cy="5029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200" smtClean="0"/>
              <a:t>    The information for making proteins is stored in DNA.  There is a process (transcription and translation) by which DNA is converted to protein.  By understanding this process and how it is regulated we can make predictions and models of cells.</a:t>
            </a:r>
            <a:r>
              <a:rPr lang="en-US" altLang="en-US" sz="2600" smtClean="0"/>
              <a:t>  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609600" y="5334000"/>
            <a:ext cx="21113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Sequence analysis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3962400" y="5715000"/>
            <a:ext cx="15652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Gene Finding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6858000" y="4876800"/>
            <a:ext cx="17526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Protein Sequence Analysis</a:t>
            </a:r>
          </a:p>
          <a:p>
            <a:pPr eaLnBrk="1" hangingPunct="1"/>
            <a:endParaRPr lang="en-US" altLang="en-US" b="0"/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1524000" y="3429000"/>
            <a:ext cx="1219200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Assembly</a:t>
            </a:r>
          </a:p>
        </p:txBody>
      </p:sp>
      <p:pic>
        <p:nvPicPr>
          <p:cNvPr id="102408" name="Picture 8" descr="cendogma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3429000"/>
            <a:ext cx="4038600" cy="22542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RNA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153400" cy="4530725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RNA is similar to DNA chemically.  It is usually only a single strand.  </a:t>
            </a:r>
            <a:r>
              <a:rPr lang="en-US" altLang="en-US" sz="2600" smtClean="0">
                <a:solidFill>
                  <a:srgbClr val="FF0066"/>
                </a:solidFill>
              </a:rPr>
              <a:t>T(hyamine)</a:t>
            </a:r>
            <a:r>
              <a:rPr lang="en-US" altLang="en-US" sz="2600" smtClean="0"/>
              <a:t> is replaced by </a:t>
            </a:r>
            <a:r>
              <a:rPr lang="en-US" altLang="en-US" sz="2600" smtClean="0">
                <a:solidFill>
                  <a:srgbClr val="990000"/>
                </a:solidFill>
              </a:rPr>
              <a:t>U(racil)</a:t>
            </a:r>
          </a:p>
          <a:p>
            <a:pPr eaLnBrk="1" hangingPunct="1"/>
            <a:r>
              <a:rPr lang="en-US" altLang="en-US" sz="2600" smtClean="0"/>
              <a:t>Some forms of RNA can form secondary structures by “pairing up” with itself.  This can have change its 							properties 							dramatically.</a:t>
            </a:r>
          </a:p>
          <a:p>
            <a:pPr eaLnBrk="1" hangingPunct="1">
              <a:buFontTx/>
              <a:buNone/>
            </a:pPr>
            <a:r>
              <a:rPr lang="en-US" altLang="en-US" sz="2600" smtClean="0"/>
              <a:t>							DNA and RNA</a:t>
            </a:r>
          </a:p>
          <a:p>
            <a:pPr eaLnBrk="1" hangingPunct="1">
              <a:buFontTx/>
              <a:buNone/>
            </a:pPr>
            <a:r>
              <a:rPr lang="en-US" altLang="en-US" sz="2600" smtClean="0"/>
              <a:t>							can pair with </a:t>
            </a:r>
          </a:p>
          <a:p>
            <a:pPr eaLnBrk="1" hangingPunct="1">
              <a:buFontTx/>
              <a:buNone/>
            </a:pPr>
            <a:r>
              <a:rPr lang="en-US" altLang="en-US" sz="2600" smtClean="0"/>
              <a:t>							each other.</a:t>
            </a:r>
          </a:p>
        </p:txBody>
      </p:sp>
      <p:pic>
        <p:nvPicPr>
          <p:cNvPr id="103428" name="Picture 5" descr="tertstruct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971800"/>
            <a:ext cx="5105400" cy="2927350"/>
          </a:xfrm>
          <a:noFill/>
        </p:spPr>
      </p:pic>
      <p:sp>
        <p:nvSpPr>
          <p:cNvPr id="103429" name="Text Box 6"/>
          <p:cNvSpPr txBox="1">
            <a:spLocks noChangeArrowheads="1"/>
          </p:cNvSpPr>
          <p:nvPr/>
        </p:nvSpPr>
        <p:spPr bwMode="auto">
          <a:xfrm>
            <a:off x="990600" y="5715000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="0">
                <a:latin typeface="Garamond" panose="02020404030301010803" pitchFamily="18" charset="0"/>
              </a:rPr>
              <a:t>tRNA linear and 3D view: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1900-1911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791200" cy="45307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 smtClean="0"/>
              <a:t>1902</a:t>
            </a:r>
            <a:r>
              <a:rPr lang="en-US" altLang="en-US" sz="2000" smtClean="0"/>
              <a:t> - Emil Hermann Fischer wins Nobel prize: showed amino acids are linked and form proteins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smtClean="0"/>
              <a:t>Postulated: protein properties are defined by amino acid composition and arrangement, which we nowadays know as fact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smtClean="0"/>
          </a:p>
          <a:p>
            <a:pPr eaLnBrk="1" hangingPunct="1">
              <a:lnSpc>
                <a:spcPct val="80000"/>
              </a:lnSpc>
            </a:pPr>
            <a:endParaRPr lang="en-US" alt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smtClean="0"/>
              <a:t>1911 – </a:t>
            </a:r>
            <a:r>
              <a:rPr lang="en-US" altLang="en-US" sz="2000" smtClean="0"/>
              <a:t>Thomas Hunt Morgan discovers genes on chromosomes are the discrete units of heredity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smtClean="0"/>
          </a:p>
          <a:p>
            <a:pPr eaLnBrk="1" hangingPunct="1">
              <a:lnSpc>
                <a:spcPct val="80000"/>
              </a:lnSpc>
            </a:pPr>
            <a:endParaRPr lang="en-US" altLang="en-US" sz="20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000" b="1" smtClean="0"/>
              <a:t>1911</a:t>
            </a:r>
            <a:r>
              <a:rPr lang="en-US" altLang="en-US" sz="2000" smtClean="0"/>
              <a:t> Pheobus Aaron Theodore Lerene discovers RNA</a:t>
            </a:r>
          </a:p>
        </p:txBody>
      </p:sp>
      <p:pic>
        <p:nvPicPr>
          <p:cNvPr id="39940" name="Picture 4" descr="fischer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1219200"/>
            <a:ext cx="1333500" cy="1885950"/>
          </a:xfrm>
          <a:noFill/>
        </p:spPr>
      </p:pic>
      <p:pic>
        <p:nvPicPr>
          <p:cNvPr id="39941" name="Picture 12" descr="morgan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72200" y="3429000"/>
            <a:ext cx="1333500" cy="1885950"/>
          </a:xfrm>
          <a:noFill/>
        </p:spPr>
      </p:pic>
      <p:sp>
        <p:nvSpPr>
          <p:cNvPr id="39942" name="Text Box 14"/>
          <p:cNvSpPr txBox="1">
            <a:spLocks noChangeArrowheads="1"/>
          </p:cNvSpPr>
          <p:nvPr/>
        </p:nvSpPr>
        <p:spPr bwMode="auto">
          <a:xfrm>
            <a:off x="7543800" y="2362200"/>
            <a:ext cx="99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Emil Fischer</a:t>
            </a:r>
          </a:p>
        </p:txBody>
      </p:sp>
      <p:sp>
        <p:nvSpPr>
          <p:cNvPr id="39943" name="Rectangle 15"/>
          <p:cNvSpPr>
            <a:spLocks noChangeArrowheads="1"/>
          </p:cNvSpPr>
          <p:nvPr/>
        </p:nvSpPr>
        <p:spPr bwMode="auto">
          <a:xfrm>
            <a:off x="7543800" y="4495800"/>
            <a:ext cx="114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Thomas Morgan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RNA, continued	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eaLnBrk="1" hangingPunct="1"/>
            <a:r>
              <a:rPr lang="en-US" altLang="en-US" smtClean="0"/>
              <a:t>Several types exist, classified by function</a:t>
            </a:r>
          </a:p>
          <a:p>
            <a:pPr eaLnBrk="1" hangingPunct="1"/>
            <a:r>
              <a:rPr lang="en-US" altLang="en-US" smtClean="0"/>
              <a:t>mRNA – this is what is usually being referred to when a Bioinformatician says “RNA”.  This is used to carry a gene’s </a:t>
            </a:r>
            <a:r>
              <a:rPr lang="en-US" altLang="en-US" i="1" smtClean="0">
                <a:solidFill>
                  <a:srgbClr val="FF0066"/>
                </a:solidFill>
              </a:rPr>
              <a:t>m</a:t>
            </a:r>
            <a:r>
              <a:rPr lang="en-US" altLang="en-US" smtClean="0"/>
              <a:t>essage out of the nucleus.</a:t>
            </a:r>
          </a:p>
          <a:p>
            <a:pPr eaLnBrk="1" hangingPunct="1"/>
            <a:r>
              <a:rPr lang="en-US" altLang="en-US" smtClean="0"/>
              <a:t>tRNA – </a:t>
            </a:r>
            <a:r>
              <a:rPr lang="en-US" altLang="en-US" i="1" smtClean="0">
                <a:solidFill>
                  <a:srgbClr val="FF0066"/>
                </a:solidFill>
              </a:rPr>
              <a:t>t</a:t>
            </a:r>
            <a:r>
              <a:rPr lang="en-US" altLang="en-US" smtClean="0"/>
              <a:t>ransfers genetic information from mRNA to an amino acid sequence</a:t>
            </a:r>
          </a:p>
          <a:p>
            <a:pPr eaLnBrk="1" hangingPunct="1"/>
            <a:r>
              <a:rPr lang="en-US" altLang="en-US" smtClean="0"/>
              <a:t>rRNA – </a:t>
            </a:r>
            <a:r>
              <a:rPr lang="en-US" altLang="en-US" i="1" smtClean="0">
                <a:solidFill>
                  <a:srgbClr val="FF0066"/>
                </a:solidFill>
              </a:rPr>
              <a:t>r</a:t>
            </a:r>
            <a:r>
              <a:rPr lang="en-US" altLang="en-US" smtClean="0"/>
              <a:t>ibosomal RNA.  Part of the ribosome which is involved in translation.</a:t>
            </a:r>
            <a:endParaRPr lang="en-US" altLang="en-US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Transcription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process of making RNA from DNA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Catalyzed by “transcriptase” enzyme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Needs a promoter region to begin transcription.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~50 base pairs/second in bacteria, but multiple transcriptions can occur simultaneously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600" smtClean="0"/>
          </a:p>
        </p:txBody>
      </p:sp>
      <p:pic>
        <p:nvPicPr>
          <p:cNvPr id="105476" name="Picture 5" descr="transcription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0" y="1447800"/>
            <a:ext cx="2513013" cy="45259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DNA </a:t>
            </a:r>
            <a:r>
              <a:rPr lang="en-US" altLang="en-US" smtClean="0">
                <a:sym typeface="Wingdings" panose="05000000000000000000" pitchFamily="2" charset="2"/>
              </a:rPr>
              <a:t></a:t>
            </a:r>
            <a:r>
              <a:rPr lang="en-US" altLang="en-US" smtClean="0"/>
              <a:t> RNA: Transcription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181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DNA gets transcribed by a protein known as </a:t>
            </a:r>
            <a:r>
              <a:rPr lang="en-US" altLang="en-US" sz="2600" i="1" smtClean="0"/>
              <a:t>RNA-polymerase</a:t>
            </a:r>
            <a:endParaRPr lang="en-US" altLang="en-US" sz="260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This process builds a chain of bases that will become mRNA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RNA and DNA are similar, except that RNA is single stranded and thus less stable than DNA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Also, in RNA, the base Uracil (U) is used instead of Thymine (T), the DNA counterpart</a:t>
            </a:r>
          </a:p>
        </p:txBody>
      </p:sp>
      <p:pic>
        <p:nvPicPr>
          <p:cNvPr id="106500" name="Picture 4" descr="r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95400"/>
            <a:ext cx="2895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Transcription, continued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Transcription is highly regulated.  Most DNA is in a dense form where it cannot be transcribed.  </a:t>
            </a:r>
          </a:p>
          <a:p>
            <a:pPr eaLnBrk="1" hangingPunct="1"/>
            <a:r>
              <a:rPr lang="en-US" altLang="en-US" sz="2600" smtClean="0"/>
              <a:t>To begin transcription requires a </a:t>
            </a:r>
            <a:r>
              <a:rPr lang="en-US" altLang="en-US" sz="2600" smtClean="0">
                <a:solidFill>
                  <a:srgbClr val="FF0000"/>
                </a:solidFill>
              </a:rPr>
              <a:t>promoter</a:t>
            </a:r>
            <a:r>
              <a:rPr lang="en-US" altLang="en-US" sz="2600" smtClean="0"/>
              <a:t>, a small specific sequence of DNA to which polymerase can bind (~40 base pairs “upstream” of gene)</a:t>
            </a:r>
          </a:p>
          <a:p>
            <a:pPr eaLnBrk="1" hangingPunct="1"/>
            <a:r>
              <a:rPr lang="en-US" altLang="en-US" sz="2600" smtClean="0"/>
              <a:t>Finding these promoter regions is a partially solved problem that is related to motif finding.  </a:t>
            </a:r>
          </a:p>
          <a:p>
            <a:pPr eaLnBrk="1" hangingPunct="1"/>
            <a:r>
              <a:rPr lang="en-US" altLang="en-US" sz="2600" smtClean="0"/>
              <a:t>There can also be repressors and inhibitors acting in various ways to stop transcription.  This makes regulation of gene transcription complex to understand.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Impact" panose="020B0806030902050204" pitchFamily="34" charset="0"/>
              </a:rPr>
              <a:t>Central Dogma Revisited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24400"/>
            <a:ext cx="8229600" cy="12954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solidFill>
                  <a:srgbClr val="FF0000"/>
                </a:solidFill>
              </a:rPr>
              <a:t>Base Pairing Rule</a:t>
            </a:r>
            <a:r>
              <a:rPr lang="en-US" altLang="en-US" sz="2400" smtClean="0"/>
              <a:t>: A and T or U is held together by 2 hydrogen bonds and G and C is held together by 3 hydrogen bonds.</a:t>
            </a:r>
          </a:p>
        </p:txBody>
      </p:sp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609600" y="1752600"/>
            <a:ext cx="935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DNA</a:t>
            </a:r>
          </a:p>
        </p:txBody>
      </p:sp>
      <p:sp>
        <p:nvSpPr>
          <p:cNvPr id="108549" name="Text Box 5"/>
          <p:cNvSpPr txBox="1">
            <a:spLocks noChangeArrowheads="1"/>
          </p:cNvSpPr>
          <p:nvPr/>
        </p:nvSpPr>
        <p:spPr bwMode="auto">
          <a:xfrm>
            <a:off x="4343400" y="1752600"/>
            <a:ext cx="1331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hnRNA</a:t>
            </a:r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7391400" y="1752600"/>
            <a:ext cx="1231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mRNA</a:t>
            </a:r>
          </a:p>
        </p:txBody>
      </p:sp>
      <p:sp>
        <p:nvSpPr>
          <p:cNvPr id="108551" name="Text Box 7"/>
          <p:cNvSpPr txBox="1">
            <a:spLocks noChangeArrowheads="1"/>
          </p:cNvSpPr>
          <p:nvPr/>
        </p:nvSpPr>
        <p:spPr bwMode="auto">
          <a:xfrm>
            <a:off x="2362200" y="3352800"/>
            <a:ext cx="1274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5791200" y="1295400"/>
            <a:ext cx="1431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Splicing</a:t>
            </a:r>
          </a:p>
        </p:txBody>
      </p:sp>
      <p:sp>
        <p:nvSpPr>
          <p:cNvPr id="108553" name="Text Box 9"/>
          <p:cNvSpPr txBox="1">
            <a:spLocks noChangeArrowheads="1"/>
          </p:cNvSpPr>
          <p:nvPr/>
        </p:nvSpPr>
        <p:spPr bwMode="auto">
          <a:xfrm>
            <a:off x="5410200" y="2209800"/>
            <a:ext cx="2224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Spliceosome</a:t>
            </a:r>
          </a:p>
        </p:txBody>
      </p:sp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5105400" y="3048000"/>
            <a:ext cx="1947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Translation</a:t>
            </a:r>
          </a:p>
        </p:txBody>
      </p:sp>
      <p:sp>
        <p:nvSpPr>
          <p:cNvPr id="108555" name="Text Box 11"/>
          <p:cNvSpPr txBox="1">
            <a:spLocks noChangeArrowheads="1"/>
          </p:cNvSpPr>
          <p:nvPr/>
        </p:nvSpPr>
        <p:spPr bwMode="auto">
          <a:xfrm>
            <a:off x="1752600" y="1371600"/>
            <a:ext cx="2244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Transcription</a:t>
            </a:r>
          </a:p>
        </p:txBody>
      </p: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2057400" y="2209800"/>
            <a:ext cx="1471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Nucleus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1752600" y="2057400"/>
            <a:ext cx="2362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>
            <a:off x="5791200" y="1981200"/>
            <a:ext cx="152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59" name="Line 15"/>
          <p:cNvSpPr>
            <a:spLocks noChangeShapeType="1"/>
          </p:cNvSpPr>
          <p:nvPr/>
        </p:nvSpPr>
        <p:spPr bwMode="auto">
          <a:xfrm>
            <a:off x="8001000" y="2590800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4038600" y="3733800"/>
            <a:ext cx="3946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Ribosome in Cytoplasm</a:t>
            </a:r>
          </a:p>
        </p:txBody>
      </p:sp>
      <p:sp>
        <p:nvSpPr>
          <p:cNvPr id="108561" name="Line 17"/>
          <p:cNvSpPr>
            <a:spLocks noChangeShapeType="1"/>
          </p:cNvSpPr>
          <p:nvPr/>
        </p:nvSpPr>
        <p:spPr bwMode="auto">
          <a:xfrm flipH="1">
            <a:off x="3810000" y="3657600"/>
            <a:ext cx="419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Impact" panose="020B0806030902050204" pitchFamily="34" charset="0"/>
              </a:rPr>
              <a:t>Central Dogma Revisited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4343400"/>
            <a:ext cx="8229600" cy="17875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100" smtClean="0"/>
              <a:t>Pre-mRNA, also termed heterogeneous nuclear RNA (hnRNA), is an immature single strand of mRNA.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100" smtClean="0"/>
              <a:t>Pre-mRNA is synthesized from a DNA template in the cell nucleus by transcription.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100" smtClean="0"/>
              <a:t>Once pre-mRNA has been completely processed, it is termed "mature mRNA", or simply "mRNA". </a:t>
            </a:r>
          </a:p>
        </p:txBody>
      </p:sp>
      <p:sp>
        <p:nvSpPr>
          <p:cNvPr id="109572" name="Text Box 4"/>
          <p:cNvSpPr txBox="1">
            <a:spLocks noChangeArrowheads="1"/>
          </p:cNvSpPr>
          <p:nvPr/>
        </p:nvSpPr>
        <p:spPr bwMode="auto">
          <a:xfrm>
            <a:off x="609600" y="1752600"/>
            <a:ext cx="935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DNA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4343400" y="1752600"/>
            <a:ext cx="13319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hnRNA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7391400" y="1752600"/>
            <a:ext cx="1231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mRNA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2362200" y="3352800"/>
            <a:ext cx="1274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FF0000"/>
                </a:solidFill>
              </a:rPr>
              <a:t>protein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5791200" y="1295400"/>
            <a:ext cx="1431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Splicing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5410200" y="2209800"/>
            <a:ext cx="2224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Spliceosome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5105400" y="3048000"/>
            <a:ext cx="1947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Translation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1752600" y="1371600"/>
            <a:ext cx="2244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3333FF"/>
                </a:solidFill>
              </a:rPr>
              <a:t>Transcription</a:t>
            </a:r>
          </a:p>
        </p:txBody>
      </p:sp>
      <p:sp>
        <p:nvSpPr>
          <p:cNvPr id="109580" name="Text Box 12"/>
          <p:cNvSpPr txBox="1">
            <a:spLocks noChangeArrowheads="1"/>
          </p:cNvSpPr>
          <p:nvPr/>
        </p:nvSpPr>
        <p:spPr bwMode="auto">
          <a:xfrm>
            <a:off x="2057400" y="2209800"/>
            <a:ext cx="1471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Nucleus</a:t>
            </a:r>
          </a:p>
        </p:txBody>
      </p:sp>
      <p:sp>
        <p:nvSpPr>
          <p:cNvPr id="109581" name="Line 13"/>
          <p:cNvSpPr>
            <a:spLocks noChangeShapeType="1"/>
          </p:cNvSpPr>
          <p:nvPr/>
        </p:nvSpPr>
        <p:spPr bwMode="auto">
          <a:xfrm>
            <a:off x="1752600" y="2057400"/>
            <a:ext cx="2362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82" name="Line 14"/>
          <p:cNvSpPr>
            <a:spLocks noChangeShapeType="1"/>
          </p:cNvSpPr>
          <p:nvPr/>
        </p:nvSpPr>
        <p:spPr bwMode="auto">
          <a:xfrm>
            <a:off x="5791200" y="1981200"/>
            <a:ext cx="1524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83" name="Line 15"/>
          <p:cNvSpPr>
            <a:spLocks noChangeShapeType="1"/>
          </p:cNvSpPr>
          <p:nvPr/>
        </p:nvSpPr>
        <p:spPr bwMode="auto">
          <a:xfrm>
            <a:off x="8001000" y="2590800"/>
            <a:ext cx="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84" name="Text Box 16"/>
          <p:cNvSpPr txBox="1">
            <a:spLocks noChangeArrowheads="1"/>
          </p:cNvSpPr>
          <p:nvPr/>
        </p:nvSpPr>
        <p:spPr bwMode="auto">
          <a:xfrm>
            <a:off x="4038600" y="3733800"/>
            <a:ext cx="3946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 b="0">
                <a:solidFill>
                  <a:srgbClr val="66FF33"/>
                </a:solidFill>
              </a:rPr>
              <a:t>Ribosome in Cytoplasm</a:t>
            </a:r>
          </a:p>
        </p:txBody>
      </p:sp>
      <p:sp>
        <p:nvSpPr>
          <p:cNvPr id="109585" name="Line 17"/>
          <p:cNvSpPr>
            <a:spLocks noChangeShapeType="1"/>
          </p:cNvSpPr>
          <p:nvPr/>
        </p:nvSpPr>
        <p:spPr bwMode="auto">
          <a:xfrm flipH="1">
            <a:off x="3810000" y="3657600"/>
            <a:ext cx="4191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Splicing</a:t>
            </a:r>
          </a:p>
        </p:txBody>
      </p:sp>
      <p:pic>
        <p:nvPicPr>
          <p:cNvPr id="110595" name="Picture 3" descr="Fig_7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8800"/>
            <a:ext cx="7543800" cy="4038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00" smtClean="0"/>
              <a:t>Splicing and other RNA processing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In Eukaryotic cells, RNA is processed between transcription and translation.</a:t>
            </a:r>
          </a:p>
          <a:p>
            <a:pPr eaLnBrk="1" hangingPunct="1"/>
            <a:r>
              <a:rPr lang="en-US" altLang="en-US" sz="2800" smtClean="0"/>
              <a:t>This complicates the relationship between a DNA gene and the protein it codes for.</a:t>
            </a:r>
          </a:p>
          <a:p>
            <a:pPr eaLnBrk="1" hangingPunct="1"/>
            <a:r>
              <a:rPr lang="en-US" altLang="en-US" sz="2800" smtClean="0"/>
              <a:t>Sometimes alternate RNA processing can lead to an alternate protein as a result.  This is true in the immune system.  </a:t>
            </a:r>
          </a:p>
          <a:p>
            <a:pPr eaLnBrk="1" hangingPunct="1"/>
            <a:endParaRPr lang="en-US" alt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Splicing (Eukaryotes)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95400"/>
            <a:ext cx="44958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Unprocessed RNA is composed of Introns and Extrons.  Introns are removed before the rest is expressed and converted to protein.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Sometimes alternate splicings can create different valid proteins.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A typical Eukaryotic gene has 4-20 introns.  Locating them by analytical means is not easy.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 smtClean="0"/>
          </a:p>
        </p:txBody>
      </p:sp>
      <p:pic>
        <p:nvPicPr>
          <p:cNvPr id="112644" name="Picture 4" descr="splicing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828800"/>
            <a:ext cx="4038600" cy="33988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623175" cy="152400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Section 7: How Are Proteins Made?</a:t>
            </a:r>
            <a:br>
              <a:rPr lang="en-US" altLang="en-US" sz="3600" smtClean="0"/>
            </a:br>
            <a:r>
              <a:rPr lang="en-US" altLang="en-US" sz="3600" smtClean="0"/>
              <a:t>(Translation)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1940 - 1950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419600" cy="4683125"/>
          </a:xfrm>
        </p:spPr>
        <p:txBody>
          <a:bodyPr/>
          <a:lstStyle/>
          <a:p>
            <a:pPr eaLnBrk="1" hangingPunct="1"/>
            <a:r>
              <a:rPr lang="en-US" altLang="en-US" sz="2000" b="1" smtClean="0"/>
              <a:t>1941</a:t>
            </a:r>
            <a:r>
              <a:rPr lang="en-US" altLang="en-US" sz="2000" smtClean="0"/>
              <a:t> – George Beadle and Edward Tatum identify that genes make proteins</a:t>
            </a:r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/>
            <a:r>
              <a:rPr lang="en-US" altLang="en-US" sz="2000" b="1" smtClean="0"/>
              <a:t>1950</a:t>
            </a:r>
            <a:r>
              <a:rPr lang="en-US" altLang="en-US" sz="2000" smtClean="0"/>
              <a:t> – Edwin Chargaff find Cytosine complements Guanine and Adenine complements Thymine</a:t>
            </a:r>
          </a:p>
        </p:txBody>
      </p:sp>
      <p:pic>
        <p:nvPicPr>
          <p:cNvPr id="40964" name="Picture 4" descr="tatum"/>
          <p:cNvPicPr>
            <a:picLocks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0" y="1219200"/>
            <a:ext cx="1189038" cy="1676400"/>
          </a:xfrm>
          <a:noFill/>
        </p:spPr>
      </p:pic>
      <p:pic>
        <p:nvPicPr>
          <p:cNvPr id="40965" name="Picture 6" descr="beadle"/>
          <p:cNvPicPr>
            <a:picLocks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0" y="1219200"/>
            <a:ext cx="1135063" cy="1600200"/>
          </a:xfrm>
          <a:noFill/>
        </p:spPr>
      </p:pic>
      <p:sp>
        <p:nvSpPr>
          <p:cNvPr id="40966" name="Rectangle 8"/>
          <p:cNvSpPr>
            <a:spLocks noChangeArrowheads="1"/>
          </p:cNvSpPr>
          <p:nvPr/>
        </p:nvSpPr>
        <p:spPr bwMode="auto">
          <a:xfrm>
            <a:off x="5257800" y="28194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George Beadle</a:t>
            </a:r>
          </a:p>
        </p:txBody>
      </p:sp>
      <p:sp>
        <p:nvSpPr>
          <p:cNvPr id="40967" name="Rectangle 9"/>
          <p:cNvSpPr>
            <a:spLocks noChangeArrowheads="1"/>
          </p:cNvSpPr>
          <p:nvPr/>
        </p:nvSpPr>
        <p:spPr bwMode="auto">
          <a:xfrm>
            <a:off x="6934200" y="28956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Edward Tatum</a:t>
            </a:r>
          </a:p>
        </p:txBody>
      </p:sp>
      <p:pic>
        <p:nvPicPr>
          <p:cNvPr id="40968" name="Picture 10" descr="chargaf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657600"/>
            <a:ext cx="1284288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6477000" y="4800600"/>
            <a:ext cx="1066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Edwin Chargaff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latin typeface="Impact" panose="020B0806030902050204" pitchFamily="34" charset="0"/>
              </a:rPr>
              <a:t>Terminology for Ribosome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FF0000"/>
                </a:solidFill>
              </a:rPr>
              <a:t>Codon</a:t>
            </a:r>
            <a:r>
              <a:rPr lang="en-US" altLang="en-US" sz="2300" smtClean="0"/>
              <a:t>: The sequence of 3 nucleotides in DNA/RNA that encodes for a specific amino acid.</a:t>
            </a:r>
            <a:r>
              <a:rPr lang="en-US" altLang="en-US" sz="2300" smtClean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FF0000"/>
                </a:solidFill>
              </a:rPr>
              <a:t>mRNA (messenger RNA)</a:t>
            </a:r>
            <a:r>
              <a:rPr lang="en-US" altLang="en-US" sz="2300" smtClean="0"/>
              <a:t>: A ribonucleic acid whose sequence is complementary to that of a protein-coding gene in DNA.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FF0000"/>
                </a:solidFill>
              </a:rPr>
              <a:t>Ribosome</a:t>
            </a:r>
            <a:r>
              <a:rPr lang="en-US" altLang="en-US" sz="2300" smtClean="0"/>
              <a:t>: The organelle that synthesizes polypeptides under the direction of mRNA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FF0000"/>
                </a:solidFill>
              </a:rPr>
              <a:t>rRNA (ribosomal RNA)</a:t>
            </a:r>
            <a:r>
              <a:rPr lang="en-US" altLang="en-US" sz="2300" smtClean="0"/>
              <a:t>:The RNA molecules that constitute the bulk of the ribosome and provides structural scaffolding for the ribosome and catalyzes peptide bond formation.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 smtClean="0">
                <a:solidFill>
                  <a:srgbClr val="FF0000"/>
                </a:solidFill>
              </a:rPr>
              <a:t>tRNA (transfer RNA)</a:t>
            </a:r>
            <a:r>
              <a:rPr lang="en-US" altLang="en-US" sz="2300" smtClean="0"/>
              <a:t>: The small L-shaped RNAs that deliver specific amino acids to ribosomes according to the sequence of a bound mRNA.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3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Uncovering the code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Scientists conjectured that proteins came from DNA; but how did DNA code for proteins?</a:t>
            </a:r>
          </a:p>
          <a:p>
            <a:pPr eaLnBrk="1" hangingPunct="1"/>
            <a:r>
              <a:rPr lang="en-US" altLang="en-US" sz="2600" smtClean="0"/>
              <a:t>If one nucleotide codes for one amino acid, then there’d be 4</a:t>
            </a:r>
            <a:r>
              <a:rPr lang="en-US" altLang="en-US" sz="2600" baseline="30000" smtClean="0"/>
              <a:t>1</a:t>
            </a:r>
            <a:r>
              <a:rPr lang="en-US" altLang="en-US" sz="2600" smtClean="0"/>
              <a:t> amino acids</a:t>
            </a:r>
          </a:p>
          <a:p>
            <a:pPr eaLnBrk="1" hangingPunct="1"/>
            <a:r>
              <a:rPr lang="en-US" altLang="en-US" sz="2600" smtClean="0"/>
              <a:t>However, there are 20 amino acids, so at least 3 bases codes for one amino acid, since 4</a:t>
            </a:r>
            <a:r>
              <a:rPr lang="en-US" altLang="en-US" sz="2600" baseline="30000" smtClean="0"/>
              <a:t>2</a:t>
            </a:r>
            <a:r>
              <a:rPr lang="en-US" altLang="en-US" sz="2600" smtClean="0"/>
              <a:t> = 16 and 4</a:t>
            </a:r>
            <a:r>
              <a:rPr lang="en-US" altLang="en-US" sz="2600" baseline="30000" smtClean="0"/>
              <a:t>3</a:t>
            </a:r>
            <a:r>
              <a:rPr lang="en-US" altLang="en-US" sz="2600" smtClean="0"/>
              <a:t> = 64</a:t>
            </a:r>
          </a:p>
          <a:p>
            <a:pPr lvl="1" eaLnBrk="1" hangingPunct="1"/>
            <a:r>
              <a:rPr lang="en-US" altLang="en-US" sz="2200" smtClean="0"/>
              <a:t>This triplet of bases is called a “codon”</a:t>
            </a:r>
          </a:p>
          <a:p>
            <a:pPr lvl="1" eaLnBrk="1" hangingPunct="1"/>
            <a:r>
              <a:rPr lang="en-US" altLang="en-US" sz="2200" smtClean="0"/>
              <a:t>64 different codons and only 20 amino acids means that </a:t>
            </a:r>
            <a:r>
              <a:rPr lang="en-US" altLang="en-US" sz="2200" smtClean="0">
                <a:solidFill>
                  <a:srgbClr val="FF0066"/>
                </a:solidFill>
              </a:rPr>
              <a:t>the coding is degenerate</a:t>
            </a:r>
            <a:r>
              <a:rPr lang="en-US" altLang="en-US" sz="2200" smtClean="0"/>
              <a:t>: more than one codon sequence code for the same amino acid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Revisiting the Central Dogma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7150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In going from DNA to proteins, there is an intermediate step where mRNA is made from DNA, which then makes protein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This known as </a:t>
            </a:r>
            <a:r>
              <a:rPr lang="en-US" altLang="en-US" b="1" u="sng" smtClean="0"/>
              <a:t>The Central Dogma</a:t>
            </a: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Why the intermediate step?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DNA is kept in the nucleus, while protein sythesis happens in the cytoplasm, with the help of ribosomes</a:t>
            </a:r>
          </a:p>
        </p:txBody>
      </p:sp>
      <p:pic>
        <p:nvPicPr>
          <p:cNvPr id="116740" name="Picture 4" descr="cod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57175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Central Dogma </a:t>
            </a:r>
            <a:r>
              <a:rPr lang="en-US" altLang="en-US" sz="2600" smtClean="0"/>
              <a:t>(cont’d)</a:t>
            </a:r>
          </a:p>
        </p:txBody>
      </p:sp>
      <p:pic>
        <p:nvPicPr>
          <p:cNvPr id="117763" name="Picture 3" descr="central_dog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5181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RNA </a:t>
            </a:r>
            <a:r>
              <a:rPr lang="en-US" altLang="en-US" smtClean="0">
                <a:sym typeface="Wingdings" panose="05000000000000000000" pitchFamily="2" charset="2"/>
              </a:rPr>
              <a:t> Protein: Translation</a:t>
            </a:r>
            <a:endParaRPr lang="en-US" altLang="en-US" smtClean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Ribosomes and </a:t>
            </a:r>
            <a:r>
              <a:rPr lang="en-US" altLang="en-US" sz="2600" i="1" smtClean="0"/>
              <a:t>transfer-RNAs</a:t>
            </a:r>
            <a:r>
              <a:rPr lang="en-US" altLang="en-US" sz="2600" smtClean="0"/>
              <a:t> (tRNA) run along the length of the newly synthesized mRNA, decoding one codon at a time to build a growing chain of amino acids (“peptide”)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The tRNAs have anti-codons, which complimentarily match the codons of mRNA to know what protein gets added next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But first, in eukaryotes, a phenomenon called splicing occurs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Introns are non-protein coding regions of the mRNA; exons are the coding regions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smtClean="0"/>
              <a:t>Introns are removed from the mRNA during splicing so that a functional, valid protein can 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Translation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process of going from RNA to polypeptide.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Three base pairs of RNA (called a codon) correspond to one amino acid based on a fixed table.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Always starts with Methionine and ends with a stop codon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 smtClean="0"/>
          </a:p>
        </p:txBody>
      </p:sp>
      <p:pic>
        <p:nvPicPr>
          <p:cNvPr id="119812" name="Picture 4" descr="code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1676400"/>
            <a:ext cx="4495800" cy="40481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Translation, continued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038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Catalyzed by Ribosome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Using two different sites, the Ribosome continually binds tRNA, joins the amino acids together and moves to the next location along the mRNA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~10 codons/second, but multiple translations can occur simultaneously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 smtClean="0"/>
          </a:p>
          <a:p>
            <a:pPr eaLnBrk="1" hangingPunct="1">
              <a:lnSpc>
                <a:spcPct val="90000"/>
              </a:lnSpc>
            </a:pPr>
            <a:endParaRPr lang="en-US" altLang="en-US" sz="2600" smtClean="0"/>
          </a:p>
        </p:txBody>
      </p:sp>
      <p:pic>
        <p:nvPicPr>
          <p:cNvPr id="120836" name="Picture 4" descr="ribosome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19600" y="2133600"/>
            <a:ext cx="4572000" cy="2987675"/>
          </a:xfrm>
          <a:noFill/>
        </p:spPr>
      </p:pic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5032375" y="6491288"/>
            <a:ext cx="4111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0">
                <a:latin typeface="Garamond" panose="02020404030301010803" pitchFamily="18" charset="0"/>
              </a:rPr>
              <a:t>http://wong.scripps.edu/PIX/ribosome.jpg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Protein Synthesis: Summary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1910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200" smtClean="0"/>
              <a:t>There are twenty amino acids, each coded by three- base-sequences in DNA, called “codons”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smtClean="0"/>
              <a:t>This code is degenerate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200" smtClean="0"/>
              <a:t>The </a:t>
            </a:r>
            <a:r>
              <a:rPr lang="en-US" altLang="en-US" sz="2200" b="1" u="sng" smtClean="0"/>
              <a:t>central dogma</a:t>
            </a:r>
            <a:r>
              <a:rPr lang="en-US" altLang="en-US" sz="2200" smtClean="0"/>
              <a:t> describes how proteins derive from DNA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u="sng" smtClean="0"/>
              <a:t>DNA</a:t>
            </a:r>
            <a:r>
              <a:rPr lang="en-US" altLang="en-US" sz="2000" smtClean="0"/>
              <a:t> </a:t>
            </a:r>
            <a:r>
              <a:rPr lang="en-US" altLang="en-US" sz="2000" smtClean="0">
                <a:sym typeface="Wingdings" panose="05000000000000000000" pitchFamily="2" charset="2"/>
              </a:rPr>
              <a:t> </a:t>
            </a:r>
            <a:r>
              <a:rPr lang="en-US" altLang="en-US" sz="2000" u="sng" smtClean="0">
                <a:sym typeface="Wingdings" panose="05000000000000000000" pitchFamily="2" charset="2"/>
              </a:rPr>
              <a:t>mRNA</a:t>
            </a:r>
            <a:r>
              <a:rPr lang="en-US" altLang="en-US" sz="2000" smtClean="0">
                <a:sym typeface="Wingdings" panose="05000000000000000000" pitchFamily="2" charset="2"/>
              </a:rPr>
              <a:t>  (splicing?)  </a:t>
            </a:r>
            <a:r>
              <a:rPr lang="en-US" altLang="en-US" sz="2000" u="sng" smtClean="0">
                <a:sym typeface="Wingdings" panose="05000000000000000000" pitchFamily="2" charset="2"/>
              </a:rPr>
              <a:t>protein</a:t>
            </a:r>
            <a:endParaRPr lang="en-US" altLang="en-US" sz="2000" u="sng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200" smtClean="0"/>
              <a:t>The protein adopts a 3D structure specific to it’s amino acid arrangement and function</a:t>
            </a:r>
          </a:p>
        </p:txBody>
      </p:sp>
      <p:pic>
        <p:nvPicPr>
          <p:cNvPr id="121860" name="Picture 4" descr="ptn_synth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1792288"/>
            <a:ext cx="4038600" cy="41465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Proteins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Complex organic molecules made up of amino acid subunits</a:t>
            </a:r>
          </a:p>
          <a:p>
            <a:pPr eaLnBrk="1" hangingPunct="1"/>
            <a:r>
              <a:rPr lang="en-US" altLang="en-US" sz="2600" smtClean="0"/>
              <a:t>20* different kinds of amino acids.  Each has a 1 and 3 letter abbreviation.</a:t>
            </a:r>
          </a:p>
          <a:p>
            <a:pPr eaLnBrk="1" hangingPunct="1"/>
            <a:r>
              <a:rPr lang="en-US" altLang="en-US" sz="2600" smtClean="0">
                <a:hlinkClick r:id="rId2"/>
              </a:rPr>
              <a:t>http://www.indstate.edu/thcme/mwking/amino-acids.html</a:t>
            </a:r>
            <a:r>
              <a:rPr lang="en-US" altLang="en-US" sz="2600" smtClean="0"/>
              <a:t> for complete list of chemical structures and abbreviations.</a:t>
            </a:r>
          </a:p>
          <a:p>
            <a:pPr eaLnBrk="1" hangingPunct="1"/>
            <a:r>
              <a:rPr lang="en-US" altLang="en-US" sz="2600" smtClean="0"/>
              <a:t>Proteins are often enzymes that catalyze reactions.</a:t>
            </a:r>
          </a:p>
          <a:p>
            <a:pPr eaLnBrk="1" hangingPunct="1"/>
            <a:r>
              <a:rPr lang="en-US" altLang="en-US" sz="2600" smtClean="0"/>
              <a:t>Also called “</a:t>
            </a:r>
            <a:r>
              <a:rPr lang="en-US" altLang="en-US" sz="2600" smtClean="0">
                <a:solidFill>
                  <a:srgbClr val="990000"/>
                </a:solidFill>
              </a:rPr>
              <a:t>poly-peptides</a:t>
            </a:r>
            <a:r>
              <a:rPr lang="en-US" altLang="en-US" sz="2600" smtClean="0"/>
              <a:t>”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898525" y="6297613"/>
            <a:ext cx="47291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b="0">
                <a:latin typeface="Garamond" panose="02020404030301010803" pitchFamily="18" charset="0"/>
              </a:rPr>
              <a:t>*Some other amino acids exist but not in humans.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Protein Folding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600" smtClean="0"/>
              <a:t>Proteins are not linear structures, though they are built that way</a:t>
            </a:r>
          </a:p>
          <a:p>
            <a:pPr eaLnBrk="1" hangingPunct="1"/>
            <a:r>
              <a:rPr lang="en-US" altLang="en-US" sz="2600" smtClean="0"/>
              <a:t>The amino acids have very different chemical properties; they interact with each other after the protein is built</a:t>
            </a:r>
          </a:p>
          <a:p>
            <a:pPr lvl="1" eaLnBrk="1" hangingPunct="1"/>
            <a:r>
              <a:rPr lang="en-US" altLang="en-US" sz="2200" smtClean="0"/>
              <a:t>This causes the protein to start fold and adopting it’s functional structure</a:t>
            </a:r>
          </a:p>
          <a:p>
            <a:pPr lvl="1" eaLnBrk="1" hangingPunct="1"/>
            <a:r>
              <a:rPr lang="en-US" altLang="en-US" sz="2200" smtClean="0"/>
              <a:t>Proteins may fold in reaction to some ions, and several separate chains of peptides may join together through their hydrophobic and hydrophilic amino acids to form a polymer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b="1" smtClean="0">
                <a:latin typeface="Albertus Medium" pitchFamily="34" charset="0"/>
              </a:rPr>
              <a:t>Major events in the history of Molecular Biology  1950 - 1952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 sz="2000" b="1" smtClean="0"/>
              <a:t>1950s</a:t>
            </a:r>
            <a:r>
              <a:rPr lang="en-US" altLang="en-US" sz="2000" smtClean="0"/>
              <a:t> – Mahlon Bush Hoagland first to isolate tRNA</a:t>
            </a:r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/>
            <a:r>
              <a:rPr lang="en-US" altLang="en-US" sz="2000" b="1" smtClean="0"/>
              <a:t>1952</a:t>
            </a:r>
            <a:r>
              <a:rPr lang="en-US" altLang="en-US" sz="2000" smtClean="0"/>
              <a:t> – Alfred Hershey and Martha Chase make genes from DNA </a:t>
            </a:r>
          </a:p>
          <a:p>
            <a:pPr eaLnBrk="1" hangingPunct="1">
              <a:buFontTx/>
              <a:buNone/>
            </a:pPr>
            <a:endParaRPr lang="en-US" altLang="en-US" sz="2000" smtClean="0"/>
          </a:p>
          <a:p>
            <a:pPr eaLnBrk="1" hangingPunct="1">
              <a:buFontTx/>
              <a:buNone/>
            </a:pPr>
            <a:endParaRPr lang="en-US" altLang="en-US" sz="2000" smtClean="0"/>
          </a:p>
        </p:txBody>
      </p:sp>
      <p:pic>
        <p:nvPicPr>
          <p:cNvPr id="41988" name="Picture 6" descr="21abio"/>
          <p:cNvPicPr>
            <a:picLocks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295400"/>
            <a:ext cx="1354138" cy="1808163"/>
          </a:xfrm>
          <a:noFill/>
        </p:spPr>
      </p:pic>
      <p:pic>
        <p:nvPicPr>
          <p:cNvPr id="41989" name="Picture 7" descr="Hershey_Ch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52800"/>
            <a:ext cx="46482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5927725" y="2398713"/>
            <a:ext cx="197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Mahlon Hoagland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1600200" y="5638800"/>
            <a:ext cx="25908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500" b="0"/>
              <a:t>Hershey Chase Experiment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Protein Folding </a:t>
            </a:r>
            <a:r>
              <a:rPr lang="en-US" altLang="en-US" sz="2600" smtClean="0"/>
              <a:t>(cont’d)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The structure that a protein adopts is vital to it’s chemistry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Its structure determines which of its amino acids are exposed carry out the protein’s function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Its structure also determines what substrates it can react with</a:t>
            </a:r>
          </a:p>
        </p:txBody>
      </p:sp>
      <p:pic>
        <p:nvPicPr>
          <p:cNvPr id="124932" name="Picture 4" descr="protein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5388" y="1600200"/>
            <a:ext cx="3322637" cy="4530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2600"/>
            <a:ext cx="7623175" cy="152400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Section 8: How Can We Analyze DNA?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000" smtClean="0"/>
              <a:t>Analyzing a Genome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305800" cy="5181600"/>
          </a:xfrm>
        </p:spPr>
        <p:txBody>
          <a:bodyPr/>
          <a:lstStyle/>
          <a:p>
            <a:pPr eaLnBrk="1" hangingPunct="1"/>
            <a:r>
              <a:rPr lang="en-US" altLang="en-US" sz="2600" smtClean="0"/>
              <a:t>How to analyze a genome in four easy steps.</a:t>
            </a:r>
          </a:p>
          <a:p>
            <a:pPr marL="742950" lvl="1" indent="-285750" eaLnBrk="1" hangingPunct="1"/>
            <a:r>
              <a:rPr lang="en-US" altLang="en-US" sz="2200" smtClean="0"/>
              <a:t>Cut it</a:t>
            </a:r>
          </a:p>
          <a:p>
            <a:pPr marL="1143000" lvl="2" indent="-228600" eaLnBrk="1" hangingPunct="1"/>
            <a:r>
              <a:rPr lang="en-US" altLang="en-US" sz="2000" smtClean="0"/>
              <a:t>Use enzymes to cut the DNA into small fragments.</a:t>
            </a:r>
          </a:p>
          <a:p>
            <a:pPr marL="742950" lvl="1" indent="-285750" eaLnBrk="1" hangingPunct="1"/>
            <a:r>
              <a:rPr lang="en-US" altLang="en-US" sz="2200" smtClean="0"/>
              <a:t>Copy it</a:t>
            </a:r>
          </a:p>
          <a:p>
            <a:pPr marL="1143000" lvl="2" indent="-228600" eaLnBrk="1" hangingPunct="1"/>
            <a:r>
              <a:rPr lang="en-US" altLang="en-US" sz="2000" smtClean="0"/>
              <a:t>Copy it many times to make it easier to see and detect.</a:t>
            </a:r>
          </a:p>
          <a:p>
            <a:pPr marL="742950" lvl="1" indent="-285750" eaLnBrk="1" hangingPunct="1"/>
            <a:r>
              <a:rPr lang="en-US" altLang="en-US" sz="2200" smtClean="0"/>
              <a:t>Read it</a:t>
            </a:r>
          </a:p>
          <a:p>
            <a:pPr marL="1143000" lvl="2" indent="-228600" eaLnBrk="1" hangingPunct="1"/>
            <a:r>
              <a:rPr lang="en-US" altLang="en-US" sz="2000" smtClean="0"/>
              <a:t>Use special chemical techniques to read the small fragments.</a:t>
            </a:r>
          </a:p>
          <a:p>
            <a:pPr marL="742950" lvl="1" indent="-285750" eaLnBrk="1" hangingPunct="1"/>
            <a:r>
              <a:rPr lang="en-US" altLang="en-US" sz="2200" smtClean="0"/>
              <a:t>Assemble it</a:t>
            </a:r>
          </a:p>
          <a:p>
            <a:pPr marL="1143000" lvl="2" indent="-228600" eaLnBrk="1" hangingPunct="1"/>
            <a:r>
              <a:rPr lang="en-US" altLang="en-US" sz="2000" smtClean="0"/>
              <a:t>Take all the fragments and put them back together. This is hard!!!</a:t>
            </a:r>
          </a:p>
          <a:p>
            <a:pPr eaLnBrk="1" hangingPunct="1"/>
            <a:r>
              <a:rPr lang="en-US" altLang="en-US" sz="2600" smtClean="0"/>
              <a:t>Bioinformatics takes over</a:t>
            </a:r>
          </a:p>
          <a:p>
            <a:pPr marL="742950" lvl="1" indent="-285750" eaLnBrk="1" hangingPunct="1"/>
            <a:r>
              <a:rPr lang="en-US" altLang="en-US" sz="2200" smtClean="0"/>
              <a:t>What can we learn from the sequenced DNA.</a:t>
            </a:r>
          </a:p>
          <a:p>
            <a:pPr marL="742950" lvl="1" indent="-285750" eaLnBrk="1" hangingPunct="1"/>
            <a:r>
              <a:rPr lang="en-US" altLang="en-US" sz="2200" smtClean="0"/>
              <a:t>Compare interspecies and intraspecies.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   8.1 Copying DNA</a:t>
            </a:r>
          </a:p>
        </p:txBody>
      </p:sp>
      <p:sp>
        <p:nvSpPr>
          <p:cNvPr id="128003" name="Rectangle 5"/>
          <p:cNvSpPr>
            <a:spLocks noChangeArrowheads="1"/>
          </p:cNvSpPr>
          <p:nvPr/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="0">
              <a:latin typeface="Garamond" panose="02020404030301010803" pitchFamily="18" charset="0"/>
            </a:endParaRPr>
          </a:p>
        </p:txBody>
      </p:sp>
      <p:sp>
        <p:nvSpPr>
          <p:cNvPr id="128004" name="Text Box 7"/>
          <p:cNvSpPr txBox="1">
            <a:spLocks noChangeArrowheads="1"/>
          </p:cNvSpPr>
          <p:nvPr/>
        </p:nvSpPr>
        <p:spPr bwMode="auto">
          <a:xfrm>
            <a:off x="533400" y="0"/>
            <a:ext cx="5029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/>
              <a:t>An Introduction to Bioinformatics Algorithms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we need so many copies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229600" cy="4530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Biologists needed to find a way to read DNA codes.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How do you read base pairs that are angstroms in size?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smtClean="0"/>
              <a:t>It is not possible to directly look at it due to DNA’s small size.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smtClean="0"/>
              <a:t>Need to use chemical techniques to detect what you are looking for.</a:t>
            </a:r>
          </a:p>
          <a:p>
            <a:pPr marL="742950" lvl="1" indent="-285750" eaLnBrk="1" hangingPunct="1">
              <a:lnSpc>
                <a:spcPct val="90000"/>
              </a:lnSpc>
            </a:pPr>
            <a:r>
              <a:rPr lang="en-US" altLang="en-US" sz="2400" smtClean="0"/>
              <a:t>To read something so small, you need a lot of it, so that you can actually detect the chemistry.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600" smtClean="0"/>
              <a:t>Need a way to make many copies of the base pairs, and a method for reading the pairs.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15963"/>
            <a:ext cx="8229600" cy="884237"/>
          </a:xfrm>
        </p:spPr>
        <p:txBody>
          <a:bodyPr/>
          <a:lstStyle/>
          <a:p>
            <a:pPr eaLnBrk="1" hangingPunct="1">
              <a:lnSpc>
                <a:spcPct val="50000"/>
              </a:lnSpc>
            </a:pPr>
            <a:r>
              <a:rPr lang="en-US" altLang="en-US" sz="3800" smtClean="0"/>
              <a:t>Polymerase Chain Reaction</a:t>
            </a:r>
            <a:r>
              <a:rPr lang="en-US" altLang="en-US" sz="1800" smtClean="0"/>
              <a:t/>
            </a:r>
            <a:br>
              <a:rPr lang="en-US" altLang="en-US" sz="1800" smtClean="0"/>
            </a:br>
            <a:r>
              <a:rPr lang="en-US" altLang="en-US" sz="1800" smtClean="0"/>
              <a:t/>
            </a:r>
            <a:br>
              <a:rPr lang="en-US" altLang="en-US" sz="1800" smtClean="0"/>
            </a:br>
            <a:r>
              <a:rPr lang="en-US" altLang="en-US" sz="1800" smtClean="0"/>
              <a:t>(</a:t>
            </a:r>
            <a:r>
              <a:rPr lang="en-US" altLang="en-US" sz="1800" b="1" smtClean="0">
                <a:latin typeface="Arial" panose="020B0604020202020204" pitchFamily="34" charset="0"/>
              </a:rPr>
              <a:t>polymerase:</a:t>
            </a:r>
            <a:r>
              <a:rPr lang="en-US" altLang="en-US" sz="1800" smtClean="0">
                <a:latin typeface="Arial" panose="020B0604020202020204" pitchFamily="34" charset="0"/>
              </a:rPr>
              <a:t> an enzyme that catalyzes the formation of new DNA and RNA from an existing strand of DNA or RNA)</a:t>
            </a:r>
            <a:r>
              <a:rPr lang="en-US" altLang="en-US" smtClean="0"/>
              <a:t> 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133600"/>
            <a:ext cx="4800600" cy="4343400"/>
          </a:xfrm>
        </p:spPr>
        <p:txBody>
          <a:bodyPr/>
          <a:lstStyle/>
          <a:p>
            <a:pPr eaLnBrk="1" hangingPunct="1"/>
            <a:r>
              <a:rPr lang="en-US" altLang="en-US" sz="2600" b="1" smtClean="0"/>
              <a:t>Problem</a:t>
            </a:r>
            <a:r>
              <a:rPr lang="en-US" altLang="en-US" sz="2600" smtClean="0"/>
              <a:t>: Modern instrumentation cannot easily detect single molecules of DNA, making amplification is a prerequisite for further analysis</a:t>
            </a:r>
          </a:p>
          <a:p>
            <a:pPr eaLnBrk="1" hangingPunct="1"/>
            <a:r>
              <a:rPr lang="en-US" altLang="en-US" sz="2600" b="1" smtClean="0"/>
              <a:t>Solution</a:t>
            </a:r>
            <a:r>
              <a:rPr lang="en-US" altLang="en-US" sz="2600" smtClean="0"/>
              <a:t>: PCR doubles the number of DNA fragments at every iteration</a:t>
            </a:r>
          </a:p>
        </p:txBody>
      </p:sp>
      <p:pic>
        <p:nvPicPr>
          <p:cNvPr id="503812" name="Picture 4"/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1600200"/>
            <a:ext cx="3352800" cy="3986213"/>
          </a:xfrm>
          <a:noFill/>
        </p:spPr>
      </p:pic>
      <p:sp>
        <p:nvSpPr>
          <p:cNvPr id="503813" name="Text Box 5"/>
          <p:cNvSpPr txBox="1">
            <a:spLocks noChangeArrowheads="1"/>
          </p:cNvSpPr>
          <p:nvPr/>
        </p:nvSpPr>
        <p:spPr bwMode="auto">
          <a:xfrm>
            <a:off x="5334000" y="57912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0"/>
              <a:t>   1…         2…        4…       8…</a:t>
            </a:r>
          </a:p>
        </p:txBody>
      </p:sp>
      <p:sp>
        <p:nvSpPr>
          <p:cNvPr id="503814" name="AutoShape 6"/>
          <p:cNvSpPr>
            <a:spLocks noChangeArrowheads="1"/>
          </p:cNvSpPr>
          <p:nvPr/>
        </p:nvSpPr>
        <p:spPr bwMode="auto">
          <a:xfrm>
            <a:off x="3352800" y="5715000"/>
            <a:ext cx="1676400" cy="457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3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3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3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3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Polymerase Chain Reaction</a:t>
            </a:r>
          </a:p>
        </p:txBody>
      </p:sp>
      <p:sp>
        <p:nvSpPr>
          <p:cNvPr id="5038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9600" y="2514600"/>
            <a:ext cx="8153400" cy="3429000"/>
          </a:xfrm>
        </p:spPr>
        <p:txBody>
          <a:bodyPr/>
          <a:lstStyle/>
          <a:p>
            <a:pPr eaLnBrk="1" hangingPunct="1"/>
            <a:r>
              <a:rPr lang="en-US" altLang="en-US" sz="2400" b="1" smtClean="0"/>
              <a:t>DNA Template</a:t>
            </a:r>
            <a:r>
              <a:rPr lang="en-US" altLang="en-US" sz="2400" smtClean="0"/>
              <a:t>: it contains the DNA region (target) to be amplified. </a:t>
            </a:r>
          </a:p>
          <a:p>
            <a:pPr eaLnBrk="1" hangingPunct="1"/>
            <a:r>
              <a:rPr lang="en-US" altLang="en-US" sz="2400" b="1" smtClean="0"/>
              <a:t>Two Primers</a:t>
            </a:r>
            <a:r>
              <a:rPr lang="en-US" altLang="en-US" sz="2400" smtClean="0"/>
              <a:t>: Some short (20- to 30-letter) synthesized DNA fragments. These must be</a:t>
            </a:r>
            <a:r>
              <a:rPr lang="en-US" altLang="en-US" sz="2400" smtClean="0">
                <a:solidFill>
                  <a:srgbClr val="000000"/>
                </a:solidFill>
              </a:rPr>
              <a:t> complementary to the  ends of each of the sense and anti-sense strand of the target DNA.</a:t>
            </a:r>
            <a:endParaRPr lang="en-US" altLang="en-US" sz="2400" smtClean="0"/>
          </a:p>
          <a:p>
            <a:pPr eaLnBrk="1" hangingPunct="1"/>
            <a:r>
              <a:rPr lang="en-US" altLang="en-US" sz="2400" b="1" smtClean="0"/>
              <a:t>Taq Polymerase</a:t>
            </a:r>
            <a:r>
              <a:rPr lang="en-US" altLang="en-US" sz="2400" smtClean="0"/>
              <a:t>: This polymerase has an ability to add a complementary copy to a single-stranded DNA as long as there is a primer. </a:t>
            </a:r>
          </a:p>
        </p:txBody>
      </p:sp>
      <p:sp>
        <p:nvSpPr>
          <p:cNvPr id="131076" name="Rectangle 2"/>
          <p:cNvSpPr>
            <a:spLocks noChangeArrowheads="1"/>
          </p:cNvSpPr>
          <p:nvPr/>
        </p:nvSpPr>
        <p:spPr bwMode="auto">
          <a:xfrm>
            <a:off x="609600" y="1630363"/>
            <a:ext cx="82296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latin typeface="Arial Unicode MS" panose="020B0604020202020204" pitchFamily="34" charset="-128"/>
              </a:rPr>
              <a:t>A basic Polymerase Chain Reaction set up requires several components and reagents. These include</a:t>
            </a:r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15963"/>
            <a:ext cx="8229600" cy="884237"/>
          </a:xfrm>
        </p:spPr>
        <p:txBody>
          <a:bodyPr/>
          <a:lstStyle/>
          <a:p>
            <a:pPr eaLnBrk="1" hangingPunct="1">
              <a:lnSpc>
                <a:spcPct val="50000"/>
              </a:lnSpc>
            </a:pPr>
            <a:r>
              <a:rPr lang="en-US" altLang="en-US" sz="3200" smtClean="0"/>
              <a:t>Polymerase Chain Reaction (PCR)</a:t>
            </a:r>
            <a:br>
              <a:rPr lang="en-US" altLang="en-US" sz="3200" smtClean="0"/>
            </a:br>
            <a:endParaRPr lang="en-US" altLang="en-US" smtClean="0"/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5" y="1447800"/>
            <a:ext cx="32289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447800"/>
            <a:ext cx="5799138" cy="4530725"/>
          </a:xfrm>
          <a:noFill/>
        </p:spPr>
        <p:txBody>
          <a:bodyPr/>
          <a:lstStyle/>
          <a:p>
            <a:pPr eaLnBrk="1" hangingPunct="1"/>
            <a:r>
              <a:rPr lang="en-US" altLang="en-US" sz="2400" smtClean="0"/>
              <a:t>Polymerase Chain Reaction (PCR)</a:t>
            </a:r>
          </a:p>
          <a:p>
            <a:pPr marL="742950" lvl="1" indent="-285750" eaLnBrk="1" hangingPunct="1"/>
            <a:r>
              <a:rPr lang="en-US" altLang="en-US" sz="1800" smtClean="0"/>
              <a:t>Used to massively replicate DNA sequences.</a:t>
            </a:r>
          </a:p>
          <a:p>
            <a:pPr eaLnBrk="1" hangingPunct="1"/>
            <a:r>
              <a:rPr lang="en-US" altLang="en-US" sz="2400" smtClean="0"/>
              <a:t>How it works:</a:t>
            </a:r>
          </a:p>
          <a:p>
            <a:pPr marL="742950" lvl="1" indent="-285750" eaLnBrk="1" hangingPunct="1"/>
            <a:r>
              <a:rPr lang="en-US" altLang="en-US" sz="1800" smtClean="0"/>
              <a:t>Separate the two strands with low heat</a:t>
            </a:r>
          </a:p>
          <a:p>
            <a:pPr marL="742950" lvl="1" indent="-285750" eaLnBrk="1" hangingPunct="1"/>
            <a:r>
              <a:rPr lang="en-US" altLang="en-US" sz="1800" smtClean="0"/>
              <a:t>Add some base pairs, primer sequences, and DNA Polymerase</a:t>
            </a:r>
          </a:p>
          <a:p>
            <a:pPr marL="1143000" lvl="2" indent="-228600" eaLnBrk="1" hangingPunct="1"/>
            <a:r>
              <a:rPr lang="en-US" altLang="en-US" sz="1800" smtClean="0"/>
              <a:t>Creates double stranded DNA from a single strand.</a:t>
            </a:r>
          </a:p>
          <a:p>
            <a:pPr marL="1143000" lvl="2" indent="-228600" eaLnBrk="1" hangingPunct="1"/>
            <a:r>
              <a:rPr lang="en-US" altLang="en-US" sz="1800" smtClean="0"/>
              <a:t>Primer sequences create a seed from which double stranded DNA grows.</a:t>
            </a:r>
          </a:p>
          <a:p>
            <a:pPr marL="742950" lvl="1" indent="-285750" eaLnBrk="1" hangingPunct="1"/>
            <a:r>
              <a:rPr lang="en-US" altLang="en-US" sz="1800" smtClean="0"/>
              <a:t>Now you have two copies.</a:t>
            </a:r>
          </a:p>
          <a:p>
            <a:pPr marL="742950" lvl="1" indent="-285750" eaLnBrk="1" hangingPunct="1"/>
            <a:r>
              <a:rPr lang="en-US" altLang="en-US" sz="1800" smtClean="0"/>
              <a:t>Repeat. Amount of DNA grows exponentially. </a:t>
            </a:r>
          </a:p>
          <a:p>
            <a:pPr marL="1143000" lvl="2" indent="-228600" eaLnBrk="1" hangingPunct="1"/>
            <a:r>
              <a:rPr lang="en-US" altLang="en-US" sz="1800" smtClean="0"/>
              <a:t>1→2→4→8→16→32→64→128→256…</a:t>
            </a:r>
            <a:endParaRPr lang="en-US" altLang="en-US" sz="15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Denaturation</a:t>
            </a:r>
          </a:p>
        </p:txBody>
      </p:sp>
      <p:graphicFrame>
        <p:nvGraphicFramePr>
          <p:cNvPr id="262147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609600" y="1524000"/>
          <a:ext cx="75438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4" imgW="6811326" imgH="581106" progId="Paint.Picture">
                  <p:embed/>
                </p:oleObj>
              </mc:Choice>
              <mc:Fallback>
                <p:oleObj name="Bitmap Image" r:id="rId4" imgW="6811326" imgH="581106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524000"/>
                        <a:ext cx="754380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214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457200" y="4062413"/>
          <a:ext cx="7924800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6" imgW="6973273" imgH="1561905" progId="Paint.Picture">
                  <p:embed/>
                </p:oleObj>
              </mc:Choice>
              <mc:Fallback>
                <p:oleObj name="Bitmap Image" r:id="rId6" imgW="6973273" imgH="1561905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062413"/>
                        <a:ext cx="7924800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149" name="AutoShape 5"/>
          <p:cNvSpPr>
            <a:spLocks noChangeArrowheads="1"/>
          </p:cNvSpPr>
          <p:nvPr/>
        </p:nvSpPr>
        <p:spPr bwMode="auto">
          <a:xfrm rot="5400000">
            <a:off x="2019300" y="2705100"/>
            <a:ext cx="1676400" cy="990600"/>
          </a:xfrm>
          <a:prstGeom prst="notchedRightArrow">
            <a:avLst>
              <a:gd name="adj1" fmla="val 50000"/>
              <a:gd name="adj2" fmla="val 423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2150" name="Text Box 6"/>
          <p:cNvSpPr txBox="1">
            <a:spLocks noChangeArrowheads="1"/>
          </p:cNvSpPr>
          <p:nvPr/>
        </p:nvSpPr>
        <p:spPr bwMode="auto">
          <a:xfrm>
            <a:off x="3657600" y="2286000"/>
            <a:ext cx="46482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 b="0"/>
              <a:t>Raise temperature to 94</a:t>
            </a:r>
            <a:r>
              <a:rPr lang="en-US" altLang="en-US" sz="2800" b="0" baseline="30000"/>
              <a:t>o</a:t>
            </a:r>
            <a:r>
              <a:rPr lang="en-US" altLang="en-US" sz="2800" b="0"/>
              <a:t>C to separate the duplex form of DNA into single strands</a:t>
            </a:r>
          </a:p>
        </p:txBody>
      </p:sp>
    </p:spTree>
    <p:custDataLst>
      <p:tags r:id="rId2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2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2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2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2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14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Design primers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543800" cy="1524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 smtClean="0"/>
              <a:t>To perform PCR, a 20-30bp sequence on either side of the sequence to be amplified must be known because DNA polymerase requires a primer to synthesize a new strand of DNA</a:t>
            </a:r>
          </a:p>
        </p:txBody>
      </p:sp>
      <p:graphicFrame>
        <p:nvGraphicFramePr>
          <p:cNvPr id="263172" name="Object 4"/>
          <p:cNvGraphicFramePr>
            <a:graphicFrameLocks noChangeAspect="1"/>
          </p:cNvGraphicFramePr>
          <p:nvPr/>
        </p:nvGraphicFramePr>
        <p:xfrm>
          <a:off x="457200" y="3429000"/>
          <a:ext cx="80010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3" imgW="6792273" imgH="343039" progId="Paint.Picture">
                  <p:embed/>
                </p:oleObj>
              </mc:Choice>
              <mc:Fallback>
                <p:oleObj name="Bitmap Image" r:id="rId3" imgW="6792273" imgH="34303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80010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3" name="Object 5"/>
          <p:cNvGraphicFramePr>
            <a:graphicFrameLocks noChangeAspect="1"/>
          </p:cNvGraphicFramePr>
          <p:nvPr/>
        </p:nvGraphicFramePr>
        <p:xfrm>
          <a:off x="457200" y="4419600"/>
          <a:ext cx="8001000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5" imgW="6771429" imgH="285866" progId="Paint.Picture">
                  <p:embed/>
                </p:oleObj>
              </mc:Choice>
              <mc:Fallback>
                <p:oleObj name="Bitmap Image" r:id="rId5" imgW="6771429" imgH="285866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19600"/>
                        <a:ext cx="8001000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Arial Unicode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Balance</Template>
  <TotalTime>6972</TotalTime>
  <Words>6428</Words>
  <Application>Microsoft Office PowerPoint</Application>
  <PresentationFormat>On-screen Show (4:3)</PresentationFormat>
  <Paragraphs>786</Paragraphs>
  <Slides>128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5" baseType="lpstr">
      <vt:lpstr>Arial</vt:lpstr>
      <vt:lpstr>Arial Unicode MS</vt:lpstr>
      <vt:lpstr>Albertus Medium</vt:lpstr>
      <vt:lpstr>Arial Narrow</vt:lpstr>
      <vt:lpstr>Broadway</vt:lpstr>
      <vt:lpstr>Garamond</vt:lpstr>
      <vt:lpstr>Verdana</vt:lpstr>
      <vt:lpstr>Perpetua</vt:lpstr>
      <vt:lpstr>Myriad Web</vt:lpstr>
      <vt:lpstr>Sylfaen</vt:lpstr>
      <vt:lpstr>Wingdings</vt:lpstr>
      <vt:lpstr>PMingLiU</vt:lpstr>
      <vt:lpstr>Times New Roman</vt:lpstr>
      <vt:lpstr>Symbol</vt:lpstr>
      <vt:lpstr>Impact</vt:lpstr>
      <vt:lpstr>Edge</vt:lpstr>
      <vt:lpstr>Bitmap Image</vt:lpstr>
      <vt:lpstr>Molecular Biology Primer</vt:lpstr>
      <vt:lpstr>Outline:</vt:lpstr>
      <vt:lpstr>Outline Cont. </vt:lpstr>
      <vt:lpstr>How Molecular Biology came about?</vt:lpstr>
      <vt:lpstr>Major events in the history of Molecular Biology   1800 - 1870</vt:lpstr>
      <vt:lpstr>Major events in the history of Molecular Biology  1880 - 1900</vt:lpstr>
      <vt:lpstr>Major events in the history of Molecular Biology 1900-1911</vt:lpstr>
      <vt:lpstr>Major events in the history of Molecular Biology 1940 - 1950</vt:lpstr>
      <vt:lpstr>Major events in the history of Molecular Biology  1950 - 1952</vt:lpstr>
      <vt:lpstr>Major events in the history of Molecular Biology  1952 - 1960</vt:lpstr>
      <vt:lpstr>Major events in the history of Molecular Biology 1970</vt:lpstr>
      <vt:lpstr>Major events in the history of Molecular Biology 1970- 1977</vt:lpstr>
      <vt:lpstr>Major events in the history of Molecular Biology 1986 - 1995</vt:lpstr>
      <vt:lpstr>Major events in the history of Molecular Biology 1995-1996</vt:lpstr>
      <vt:lpstr>Major events in the history of Molecular Biology 1997 - 1999</vt:lpstr>
      <vt:lpstr>Major events in the history of Molecular Biology 2000-2001</vt:lpstr>
      <vt:lpstr>Major events in the history of Molecular Biology 2003- Present</vt:lpstr>
      <vt:lpstr>Section1: What is Life made of?</vt:lpstr>
      <vt:lpstr>Cells</vt:lpstr>
      <vt:lpstr>Life begins with Cell </vt:lpstr>
      <vt:lpstr>All Cells have common Cycles</vt:lpstr>
      <vt:lpstr>2 types of cells: Prokaryotes v.s.Eukaryotes </vt:lpstr>
      <vt:lpstr>Prokaryotes and Eukaryotes</vt:lpstr>
      <vt:lpstr>Prokaryotes and Eukaryotes, continued</vt:lpstr>
      <vt:lpstr>Overview of organizations of life</vt:lpstr>
      <vt:lpstr>Some Terminology</vt:lpstr>
      <vt:lpstr>More Terminology</vt:lpstr>
      <vt:lpstr>All Life depends on 3 critical molecules</vt:lpstr>
      <vt:lpstr>DNA: The Code of Life</vt:lpstr>
      <vt:lpstr>DNA, RNA, and the Flow of Information </vt:lpstr>
      <vt:lpstr>DNA the Genetics Makeup</vt:lpstr>
      <vt:lpstr>Cell Information: Instruction book of Life</vt:lpstr>
      <vt:lpstr>Section 2: Genetic Material of Life</vt:lpstr>
      <vt:lpstr>Outline For Section 2:</vt:lpstr>
      <vt:lpstr>Mendel and his Genes</vt:lpstr>
      <vt:lpstr>The Pea Plant Experiments  </vt:lpstr>
      <vt:lpstr>DNA: the building blocks of genetic material</vt:lpstr>
      <vt:lpstr>MUtAsHONS</vt:lpstr>
      <vt:lpstr>The Good, the Bad, and the Silent</vt:lpstr>
      <vt:lpstr>Genes are Organized into Chromosomes</vt:lpstr>
      <vt:lpstr>The White-Eyed Male</vt:lpstr>
      <vt:lpstr>Linked Genes and Gene Order</vt:lpstr>
      <vt:lpstr>Linked Genes and Gene Order cont…</vt:lpstr>
      <vt:lpstr>Linked Genes and Gene Order cont…</vt:lpstr>
      <vt:lpstr>Linked Genes and Gene Order cont…</vt:lpstr>
      <vt:lpstr>What are the genes’ order on the chromosome?</vt:lpstr>
      <vt:lpstr>What are the genes’ order on the chromosome?</vt:lpstr>
      <vt:lpstr>Section 3: What Do Genes Do?</vt:lpstr>
      <vt:lpstr>Genes Make Proteins</vt:lpstr>
      <vt:lpstr>Proteins: Workhorses of the Cell</vt:lpstr>
      <vt:lpstr>Section 4: What Molecule Codes For Genes?</vt:lpstr>
      <vt:lpstr>Discovery of DNA</vt:lpstr>
      <vt:lpstr>Watson &amp; Crick – “…the secret of life”</vt:lpstr>
      <vt:lpstr>Section 5: The Structure of DNA </vt:lpstr>
      <vt:lpstr>DNA</vt:lpstr>
      <vt:lpstr>DNA: The Code of Life</vt:lpstr>
      <vt:lpstr>DNA, continued</vt:lpstr>
      <vt:lpstr>DNA, continued </vt:lpstr>
      <vt:lpstr>DNA, continued</vt:lpstr>
      <vt:lpstr>DNA, continued</vt:lpstr>
      <vt:lpstr>DNA: The Basis of Life</vt:lpstr>
      <vt:lpstr>Basic Structure</vt:lpstr>
      <vt:lpstr>Basic Structure Implications</vt:lpstr>
      <vt:lpstr>Double helix of DNA</vt:lpstr>
      <vt:lpstr>Double helix of DNA</vt:lpstr>
      <vt:lpstr>Section 6: What carries information between DNA to Proteins</vt:lpstr>
      <vt:lpstr>PowerPoint Presentation</vt:lpstr>
      <vt:lpstr>Central Dogma of Molecular Biology</vt:lpstr>
      <vt:lpstr>RNA</vt:lpstr>
      <vt:lpstr>RNA, continued </vt:lpstr>
      <vt:lpstr>Transcription</vt:lpstr>
      <vt:lpstr>DNA  RNA: Transcription</vt:lpstr>
      <vt:lpstr>Transcription, continued</vt:lpstr>
      <vt:lpstr>Central Dogma Revisited</vt:lpstr>
      <vt:lpstr>Central Dogma Revisited</vt:lpstr>
      <vt:lpstr>Splicing</vt:lpstr>
      <vt:lpstr>Splicing and other RNA processing</vt:lpstr>
      <vt:lpstr>Splicing (Eukaryotes)</vt:lpstr>
      <vt:lpstr>Section 7: How Are Proteins Made? (Translation)</vt:lpstr>
      <vt:lpstr>Terminology for Ribosome</vt:lpstr>
      <vt:lpstr>Uncovering the code</vt:lpstr>
      <vt:lpstr>Revisiting the Central Dogma</vt:lpstr>
      <vt:lpstr>The Central Dogma (cont’d)</vt:lpstr>
      <vt:lpstr>RNA  Protein: Translation</vt:lpstr>
      <vt:lpstr>Translation</vt:lpstr>
      <vt:lpstr>Translation, continued</vt:lpstr>
      <vt:lpstr>Protein Synthesis: Summary</vt:lpstr>
      <vt:lpstr>Proteins</vt:lpstr>
      <vt:lpstr>Protein Folding</vt:lpstr>
      <vt:lpstr>Protein Folding (cont’d)</vt:lpstr>
      <vt:lpstr>Section 8: How Can We Analyze DNA?</vt:lpstr>
      <vt:lpstr>Analyzing a Genome</vt:lpstr>
      <vt:lpstr>   8.1 Copying DNA</vt:lpstr>
      <vt:lpstr>Why we need so many copies</vt:lpstr>
      <vt:lpstr>Polymerase Chain Reaction  (polymerase: an enzyme that catalyzes the formation of new DNA and RNA from an existing strand of DNA or RNA) </vt:lpstr>
      <vt:lpstr>Polymerase Chain Reaction</vt:lpstr>
      <vt:lpstr>Polymerase Chain Reaction (PCR) </vt:lpstr>
      <vt:lpstr>Denaturation</vt:lpstr>
      <vt:lpstr>Design primers</vt:lpstr>
      <vt:lpstr>Annealing</vt:lpstr>
      <vt:lpstr>Annealing</vt:lpstr>
      <vt:lpstr>Extension</vt:lpstr>
      <vt:lpstr>Extension</vt:lpstr>
      <vt:lpstr>Repeat</vt:lpstr>
      <vt:lpstr>Polymerase Chain Reaction</vt:lpstr>
      <vt:lpstr>Cloning DNA</vt:lpstr>
      <vt:lpstr>   8.2 Cutting and Pasting DNA</vt:lpstr>
      <vt:lpstr>Restriction Enzymes</vt:lpstr>
      <vt:lpstr>Cutting DNA</vt:lpstr>
      <vt:lpstr>Pasting DNA</vt:lpstr>
      <vt:lpstr>   8.3 Measuring DNA Length</vt:lpstr>
      <vt:lpstr>Electrophoresis</vt:lpstr>
      <vt:lpstr>Reading DNA</vt:lpstr>
      <vt:lpstr>Assembling Genomes</vt:lpstr>
      <vt:lpstr>Assembling Genomes</vt:lpstr>
      <vt:lpstr>Section 9: How Do Individuals of a Species Differ?</vt:lpstr>
      <vt:lpstr>The Diversity of Life</vt:lpstr>
      <vt:lpstr>Physical Traits and Variances</vt:lpstr>
      <vt:lpstr>Sources of Physical Variation</vt:lpstr>
      <vt:lpstr>Genetic Variation</vt:lpstr>
      <vt:lpstr>Sources of Genetic Variation</vt:lpstr>
      <vt:lpstr>Sources of Genetic Variation</vt:lpstr>
      <vt:lpstr>The Genome of a Species</vt:lpstr>
      <vt:lpstr>Section 10: How Do Different Species Differ?</vt:lpstr>
      <vt:lpstr>How Do Different Species Differ?</vt:lpstr>
      <vt:lpstr>What is evolution? </vt:lpstr>
      <vt:lpstr>Mouse and Human overview</vt:lpstr>
      <vt:lpstr>Human and Mouse</vt:lpstr>
    </vt:vector>
  </TitlesOfParts>
  <Company>UCSD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181 Project guidelines</dc:title>
  <dc:creator>mchaisso</dc:creator>
  <cp:lastModifiedBy>Abul Kashem Mia</cp:lastModifiedBy>
  <cp:revision>448</cp:revision>
  <dcterms:created xsi:type="dcterms:W3CDTF">2004-04-08T22:16:51Z</dcterms:created>
  <dcterms:modified xsi:type="dcterms:W3CDTF">2018-06-23T06:17:55Z</dcterms:modified>
</cp:coreProperties>
</file>